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42"/>
  </p:notesMasterIdLst>
  <p:sldIdLst>
    <p:sldId id="522" r:id="rId2"/>
    <p:sldId id="525" r:id="rId3"/>
    <p:sldId id="489" r:id="rId4"/>
    <p:sldId id="412" r:id="rId5"/>
    <p:sldId id="533" r:id="rId6"/>
    <p:sldId id="413" r:id="rId7"/>
    <p:sldId id="415" r:id="rId8"/>
    <p:sldId id="417" r:id="rId9"/>
    <p:sldId id="396" r:id="rId10"/>
    <p:sldId id="398" r:id="rId11"/>
    <p:sldId id="400" r:id="rId12"/>
    <p:sldId id="401" r:id="rId13"/>
    <p:sldId id="402" r:id="rId14"/>
    <p:sldId id="431" r:id="rId15"/>
    <p:sldId id="395" r:id="rId16"/>
    <p:sldId id="517" r:id="rId17"/>
    <p:sldId id="507" r:id="rId18"/>
    <p:sldId id="542" r:id="rId19"/>
    <p:sldId id="511" r:id="rId20"/>
    <p:sldId id="543" r:id="rId21"/>
    <p:sldId id="512" r:id="rId22"/>
    <p:sldId id="438" r:id="rId23"/>
    <p:sldId id="445" r:id="rId24"/>
    <p:sldId id="447" r:id="rId25"/>
    <p:sldId id="636" r:id="rId26"/>
    <p:sldId id="541" r:id="rId27"/>
    <p:sldId id="514" r:id="rId28"/>
    <p:sldId id="515" r:id="rId29"/>
    <p:sldId id="516" r:id="rId30"/>
    <p:sldId id="625" r:id="rId31"/>
    <p:sldId id="411" r:id="rId32"/>
    <p:sldId id="419" r:id="rId33"/>
    <p:sldId id="420" r:id="rId34"/>
    <p:sldId id="502" r:id="rId35"/>
    <p:sldId id="421" r:id="rId36"/>
    <p:sldId id="504" r:id="rId37"/>
    <p:sldId id="423" r:id="rId38"/>
    <p:sldId id="408" r:id="rId39"/>
    <p:sldId id="409" r:id="rId40"/>
    <p:sldId id="410" r:id="rId4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2" clrIdx="0">
    <p:extLst>
      <p:ext uri="{19B8F6BF-5375-455C-9EA6-DF929625EA0E}">
        <p15:presenceInfo xmlns:p15="http://schemas.microsoft.com/office/powerpoint/2012/main" userId="91c6c300ee0dde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00FF"/>
    <a:srgbClr val="0000CC"/>
    <a:srgbClr val="0000FF"/>
    <a:srgbClr val="FFFF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37" autoAdjust="0"/>
    <p:restoredTop sz="93686" autoAdjust="0"/>
  </p:normalViewPr>
  <p:slideViewPr>
    <p:cSldViewPr snapToGrid="0">
      <p:cViewPr varScale="1">
        <p:scale>
          <a:sx n="103" d="100"/>
          <a:sy n="103" d="100"/>
        </p:scale>
        <p:origin x="864"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45AA6-AF37-40FD-9B69-2A6718443E59}" type="datetimeFigureOut">
              <a:rPr lang="zh-CN" altLang="en-US" smtClean="0"/>
              <a:t>2025/11/23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366C7-4379-4560-8B74-3A2EA66D5C5A}" type="slidenum">
              <a:rPr lang="zh-CN" altLang="en-US" smtClean="0"/>
              <a:t>‹#›</a:t>
            </a:fld>
            <a:endParaRPr lang="zh-CN" altLang="en-US"/>
          </a:p>
        </p:txBody>
      </p:sp>
    </p:spTree>
    <p:extLst>
      <p:ext uri="{BB962C8B-B14F-4D97-AF65-F5344CB8AC3E}">
        <p14:creationId xmlns:p14="http://schemas.microsoft.com/office/powerpoint/2010/main" val="182804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A366C7-4379-4560-8B74-3A2EA66D5C5A}" type="slidenum">
              <a:rPr lang="zh-CN" altLang="en-US" smtClean="0"/>
              <a:t>1</a:t>
            </a:fld>
            <a:endParaRPr lang="zh-CN" altLang="en-US"/>
          </a:p>
        </p:txBody>
      </p:sp>
    </p:spTree>
    <p:extLst>
      <p:ext uri="{BB962C8B-B14F-4D97-AF65-F5344CB8AC3E}">
        <p14:creationId xmlns:p14="http://schemas.microsoft.com/office/powerpoint/2010/main" val="3513163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12</a:t>
            </a:fld>
            <a:endParaRPr lang="zh-CN" altLang="en-US"/>
          </a:p>
        </p:txBody>
      </p:sp>
    </p:spTree>
    <p:extLst>
      <p:ext uri="{BB962C8B-B14F-4D97-AF65-F5344CB8AC3E}">
        <p14:creationId xmlns:p14="http://schemas.microsoft.com/office/powerpoint/2010/main" val="1092050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13</a:t>
            </a:fld>
            <a:endParaRPr lang="zh-CN" altLang="en-US"/>
          </a:p>
        </p:txBody>
      </p:sp>
    </p:spTree>
    <p:extLst>
      <p:ext uri="{BB962C8B-B14F-4D97-AF65-F5344CB8AC3E}">
        <p14:creationId xmlns:p14="http://schemas.microsoft.com/office/powerpoint/2010/main" val="1133698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14</a:t>
            </a:fld>
            <a:endParaRPr lang="zh-CN" altLang="en-US"/>
          </a:p>
        </p:txBody>
      </p:sp>
    </p:spTree>
    <p:extLst>
      <p:ext uri="{BB962C8B-B14F-4D97-AF65-F5344CB8AC3E}">
        <p14:creationId xmlns:p14="http://schemas.microsoft.com/office/powerpoint/2010/main" val="53989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C04DA2-1E11-442C-979C-7AD77B8976D4}" type="slidenum">
              <a:rPr lang="zh-CN" altLang="en-US" smtClean="0"/>
              <a:pPr/>
              <a:t>17</a:t>
            </a:fld>
            <a:endParaRPr lang="zh-CN" altLang="en-US"/>
          </a:p>
        </p:txBody>
      </p:sp>
    </p:spTree>
    <p:extLst>
      <p:ext uri="{BB962C8B-B14F-4D97-AF65-F5344CB8AC3E}">
        <p14:creationId xmlns:p14="http://schemas.microsoft.com/office/powerpoint/2010/main" val="1925360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22</a:t>
            </a:fld>
            <a:endParaRPr lang="zh-CN" altLang="en-US"/>
          </a:p>
        </p:txBody>
      </p:sp>
    </p:spTree>
    <p:extLst>
      <p:ext uri="{BB962C8B-B14F-4D97-AF65-F5344CB8AC3E}">
        <p14:creationId xmlns:p14="http://schemas.microsoft.com/office/powerpoint/2010/main" val="4254864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23</a:t>
            </a:fld>
            <a:endParaRPr lang="zh-CN" altLang="en-US"/>
          </a:p>
        </p:txBody>
      </p:sp>
    </p:spTree>
    <p:extLst>
      <p:ext uri="{BB962C8B-B14F-4D97-AF65-F5344CB8AC3E}">
        <p14:creationId xmlns:p14="http://schemas.microsoft.com/office/powerpoint/2010/main" val="2245578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b="1" dirty="0">
              <a:latin typeface="宋体" pitchFamily="2" charset="-122"/>
            </a:endParaRPr>
          </a:p>
        </p:txBody>
      </p:sp>
      <p:sp>
        <p:nvSpPr>
          <p:cNvPr id="5530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6DC9E4-76E8-4EA7-8E8A-B001585D70D8}" type="slidenum">
              <a:rPr lang="en-US" altLang="zh-CN" smtClean="0"/>
              <a:pPr fontAlgn="base">
                <a:spcBef>
                  <a:spcPct val="0"/>
                </a:spcBef>
                <a:spcAft>
                  <a:spcPct val="0"/>
                </a:spcAft>
                <a:defRPr/>
              </a:pPr>
              <a:t>24</a:t>
            </a:fld>
            <a:endParaRPr lang="en-US" altLang="zh-CN"/>
          </a:p>
        </p:txBody>
      </p:sp>
    </p:spTree>
    <p:extLst>
      <p:ext uri="{BB962C8B-B14F-4D97-AF65-F5344CB8AC3E}">
        <p14:creationId xmlns:p14="http://schemas.microsoft.com/office/powerpoint/2010/main" val="2607185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A366C7-4379-4560-8B74-3A2EA66D5C5A}" type="slidenum">
              <a:rPr lang="zh-CN" altLang="en-US" smtClean="0"/>
              <a:t>25</a:t>
            </a:fld>
            <a:endParaRPr lang="zh-CN" altLang="en-US"/>
          </a:p>
        </p:txBody>
      </p:sp>
    </p:spTree>
    <p:extLst>
      <p:ext uri="{BB962C8B-B14F-4D97-AF65-F5344CB8AC3E}">
        <p14:creationId xmlns:p14="http://schemas.microsoft.com/office/powerpoint/2010/main" val="4236483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A366C7-4379-4560-8B74-3A2EA66D5C5A}" type="slidenum">
              <a:rPr lang="zh-CN" altLang="en-US" smtClean="0"/>
              <a:t>27</a:t>
            </a:fld>
            <a:endParaRPr lang="zh-CN" altLang="en-US"/>
          </a:p>
        </p:txBody>
      </p:sp>
    </p:spTree>
    <p:extLst>
      <p:ext uri="{BB962C8B-B14F-4D97-AF65-F5344CB8AC3E}">
        <p14:creationId xmlns:p14="http://schemas.microsoft.com/office/powerpoint/2010/main" val="1311992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A366C7-4379-4560-8B74-3A2EA66D5C5A}" type="slidenum">
              <a:rPr lang="zh-CN" altLang="en-US" smtClean="0"/>
              <a:t>28</a:t>
            </a:fld>
            <a:endParaRPr lang="zh-CN" altLang="en-US"/>
          </a:p>
        </p:txBody>
      </p:sp>
    </p:spTree>
    <p:extLst>
      <p:ext uri="{BB962C8B-B14F-4D97-AF65-F5344CB8AC3E}">
        <p14:creationId xmlns:p14="http://schemas.microsoft.com/office/powerpoint/2010/main" val="91865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3</a:t>
            </a:fld>
            <a:endParaRPr lang="zh-CN" altLang="en-US"/>
          </a:p>
        </p:txBody>
      </p:sp>
    </p:spTree>
    <p:extLst>
      <p:ext uri="{BB962C8B-B14F-4D97-AF65-F5344CB8AC3E}">
        <p14:creationId xmlns:p14="http://schemas.microsoft.com/office/powerpoint/2010/main" val="4065371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A366C7-4379-4560-8B74-3A2EA66D5C5A}" type="slidenum">
              <a:rPr lang="zh-CN" altLang="en-US" smtClean="0"/>
              <a:t>29</a:t>
            </a:fld>
            <a:endParaRPr lang="zh-CN" altLang="en-US"/>
          </a:p>
        </p:txBody>
      </p:sp>
    </p:spTree>
    <p:extLst>
      <p:ext uri="{BB962C8B-B14F-4D97-AF65-F5344CB8AC3E}">
        <p14:creationId xmlns:p14="http://schemas.microsoft.com/office/powerpoint/2010/main" val="3447615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33</a:t>
            </a:fld>
            <a:endParaRPr lang="zh-CN" altLang="en-US"/>
          </a:p>
        </p:txBody>
      </p:sp>
    </p:spTree>
    <p:extLst>
      <p:ext uri="{BB962C8B-B14F-4D97-AF65-F5344CB8AC3E}">
        <p14:creationId xmlns:p14="http://schemas.microsoft.com/office/powerpoint/2010/main" val="3246634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C04DA2-1E11-442C-979C-7AD77B8976D4}" type="slidenum">
              <a:rPr lang="zh-CN" altLang="en-US" smtClean="0"/>
              <a:pPr/>
              <a:t>34</a:t>
            </a:fld>
            <a:endParaRPr lang="zh-CN" altLang="en-US"/>
          </a:p>
        </p:txBody>
      </p:sp>
    </p:spTree>
    <p:extLst>
      <p:ext uri="{BB962C8B-B14F-4D97-AF65-F5344CB8AC3E}">
        <p14:creationId xmlns:p14="http://schemas.microsoft.com/office/powerpoint/2010/main" val="4068135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35</a:t>
            </a:fld>
            <a:endParaRPr lang="zh-CN" altLang="en-US"/>
          </a:p>
        </p:txBody>
      </p:sp>
    </p:spTree>
    <p:extLst>
      <p:ext uri="{BB962C8B-B14F-4D97-AF65-F5344CB8AC3E}">
        <p14:creationId xmlns:p14="http://schemas.microsoft.com/office/powerpoint/2010/main" val="2328141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37</a:t>
            </a:fld>
            <a:endParaRPr lang="zh-CN" altLang="en-US"/>
          </a:p>
        </p:txBody>
      </p:sp>
    </p:spTree>
    <p:extLst>
      <p:ext uri="{BB962C8B-B14F-4D97-AF65-F5344CB8AC3E}">
        <p14:creationId xmlns:p14="http://schemas.microsoft.com/office/powerpoint/2010/main" val="3179994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A366C7-4379-4560-8B74-3A2EA66D5C5A}" type="slidenum">
              <a:rPr lang="zh-CN" altLang="en-US" smtClean="0"/>
              <a:t>39</a:t>
            </a:fld>
            <a:endParaRPr lang="zh-CN" altLang="en-US"/>
          </a:p>
        </p:txBody>
      </p:sp>
    </p:spTree>
    <p:extLst>
      <p:ext uri="{BB962C8B-B14F-4D97-AF65-F5344CB8AC3E}">
        <p14:creationId xmlns:p14="http://schemas.microsoft.com/office/powerpoint/2010/main" val="2154814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40</a:t>
            </a:fld>
            <a:endParaRPr lang="zh-CN" altLang="en-US"/>
          </a:p>
        </p:txBody>
      </p:sp>
    </p:spTree>
    <p:extLst>
      <p:ext uri="{BB962C8B-B14F-4D97-AF65-F5344CB8AC3E}">
        <p14:creationId xmlns:p14="http://schemas.microsoft.com/office/powerpoint/2010/main" val="3689204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4</a:t>
            </a:fld>
            <a:endParaRPr lang="zh-CN" altLang="en-US"/>
          </a:p>
        </p:txBody>
      </p:sp>
    </p:spTree>
    <p:extLst>
      <p:ext uri="{BB962C8B-B14F-4D97-AF65-F5344CB8AC3E}">
        <p14:creationId xmlns:p14="http://schemas.microsoft.com/office/powerpoint/2010/main" val="56800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A366C7-4379-4560-8B74-3A2EA66D5C5A}" type="slidenum">
              <a:rPr lang="zh-CN" altLang="en-US" smtClean="0"/>
              <a:t>6</a:t>
            </a:fld>
            <a:endParaRPr lang="zh-CN" altLang="en-US"/>
          </a:p>
        </p:txBody>
      </p:sp>
    </p:spTree>
    <p:extLst>
      <p:ext uri="{BB962C8B-B14F-4D97-AF65-F5344CB8AC3E}">
        <p14:creationId xmlns:p14="http://schemas.microsoft.com/office/powerpoint/2010/main" val="3688191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7</a:t>
            </a:fld>
            <a:endParaRPr lang="zh-CN" altLang="en-US"/>
          </a:p>
        </p:txBody>
      </p:sp>
    </p:spTree>
    <p:extLst>
      <p:ext uri="{BB962C8B-B14F-4D97-AF65-F5344CB8AC3E}">
        <p14:creationId xmlns:p14="http://schemas.microsoft.com/office/powerpoint/2010/main" val="3422966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8</a:t>
            </a:fld>
            <a:endParaRPr lang="zh-CN" altLang="en-US"/>
          </a:p>
        </p:txBody>
      </p:sp>
    </p:spTree>
    <p:extLst>
      <p:ext uri="{BB962C8B-B14F-4D97-AF65-F5344CB8AC3E}">
        <p14:creationId xmlns:p14="http://schemas.microsoft.com/office/powerpoint/2010/main" val="227823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9</a:t>
            </a:fld>
            <a:endParaRPr lang="zh-CN" altLang="en-US"/>
          </a:p>
        </p:txBody>
      </p:sp>
    </p:spTree>
    <p:extLst>
      <p:ext uri="{BB962C8B-B14F-4D97-AF65-F5344CB8AC3E}">
        <p14:creationId xmlns:p14="http://schemas.microsoft.com/office/powerpoint/2010/main" val="3427466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C04DA2-1E11-442C-979C-7AD77B8976D4}" type="slidenum">
              <a:rPr lang="zh-CN" altLang="en-US" smtClean="0"/>
              <a:pPr/>
              <a:t>10</a:t>
            </a:fld>
            <a:endParaRPr lang="zh-CN" altLang="en-US"/>
          </a:p>
        </p:txBody>
      </p:sp>
    </p:spTree>
    <p:extLst>
      <p:ext uri="{BB962C8B-B14F-4D97-AF65-F5344CB8AC3E}">
        <p14:creationId xmlns:p14="http://schemas.microsoft.com/office/powerpoint/2010/main" val="2936527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A366C7-4379-4560-8B74-3A2EA66D5C5A}" type="slidenum">
              <a:rPr lang="zh-CN" altLang="en-US" smtClean="0"/>
              <a:t>11</a:t>
            </a:fld>
            <a:endParaRPr lang="zh-CN" altLang="en-US"/>
          </a:p>
        </p:txBody>
      </p:sp>
    </p:spTree>
    <p:extLst>
      <p:ext uri="{BB962C8B-B14F-4D97-AF65-F5344CB8AC3E}">
        <p14:creationId xmlns:p14="http://schemas.microsoft.com/office/powerpoint/2010/main" val="1134253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标题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CN" altLang="en-US"/>
              <a:t>单击此处编辑母版标题样式</a:t>
            </a:r>
            <a:endParaRPr kumimoji="0" lang="en-US"/>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CN" altLang="en-US"/>
              <a:t>单击以编辑母版副标题样式</a:t>
            </a:r>
            <a:endParaRPr kumimoji="0" lang="en-US"/>
          </a:p>
        </p:txBody>
      </p:sp>
      <p:grpSp>
        <p:nvGrpSpPr>
          <p:cNvPr id="2" name="组合 1"/>
          <p:cNvGrpSpPr/>
          <p:nvPr/>
        </p:nvGrpSpPr>
        <p:grpSpPr>
          <a:xfrm>
            <a:off x="-3765" y="4953000"/>
            <a:ext cx="9147765" cy="1912088"/>
            <a:chOff x="-3765" y="4832896"/>
            <a:chExt cx="9147765" cy="2032192"/>
          </a:xfrm>
        </p:grpSpPr>
        <p:sp>
          <p:nvSpPr>
            <p:cNvPr id="7" name="任意多边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任意多边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任意多边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占位符 29"/>
          <p:cNvSpPr>
            <a:spLocks noGrp="1"/>
          </p:cNvSpPr>
          <p:nvPr>
            <p:ph type="dt" sz="half" idx="10"/>
          </p:nvPr>
        </p:nvSpPr>
        <p:spPr/>
        <p:txBody>
          <a:bodyPr/>
          <a:lstStyle>
            <a:lvl1pPr>
              <a:defRPr>
                <a:solidFill>
                  <a:srgbClr val="FFFFFF"/>
                </a:solidFill>
              </a:defRPr>
            </a:lvl1pPr>
            <a:extLst/>
          </a:lstStyle>
          <a:p>
            <a:fld id="{60AD5A99-F141-419C-9787-BD3AF053A361}" type="datetimeFigureOut">
              <a:rPr lang="zh-CN" altLang="en-US" smtClean="0"/>
              <a:t>2025/11/23</a:t>
            </a:fld>
            <a:endParaRPr lang="zh-CN" altLang="en-US"/>
          </a:p>
        </p:txBody>
      </p:sp>
      <p:sp>
        <p:nvSpPr>
          <p:cNvPr id="19" name="页脚占位符 18"/>
          <p:cNvSpPr>
            <a:spLocks noGrp="1"/>
          </p:cNvSpPr>
          <p:nvPr>
            <p:ph type="ftr" sz="quarter" idx="11"/>
          </p:nvPr>
        </p:nvSpPr>
        <p:spPr/>
        <p:txBody>
          <a:bodyPr/>
          <a:lstStyle>
            <a:lvl1pPr>
              <a:defRPr>
                <a:solidFill>
                  <a:schemeClr val="accent1">
                    <a:tint val="20000"/>
                  </a:schemeClr>
                </a:solidFill>
              </a:defRPr>
            </a:lvl1pPr>
            <a:extLst/>
          </a:lstStyle>
          <a:p>
            <a:endParaRPr lang="zh-CN" altLang="en-US"/>
          </a:p>
        </p:txBody>
      </p:sp>
      <p:sp>
        <p:nvSpPr>
          <p:cNvPr id="27" name="灯片编号占位符 26"/>
          <p:cNvSpPr>
            <a:spLocks noGrp="1"/>
          </p:cNvSpPr>
          <p:nvPr>
            <p:ph type="sldNum" sz="quarter" idx="12"/>
          </p:nvPr>
        </p:nvSpPr>
        <p:spPr/>
        <p:txBody>
          <a:bodyPr/>
          <a:lstStyle>
            <a:lvl1pPr>
              <a:defRPr>
                <a:solidFill>
                  <a:srgbClr val="FFFFFF"/>
                </a:solidFill>
              </a:defRPr>
            </a:lvl1pPr>
            <a:extLst/>
          </a:lstStyle>
          <a:p>
            <a:fld id="{BB4F41E5-1BCC-4FF7-A0B2-DD412ACF5D57}" type="slidenum">
              <a:rPr lang="zh-CN" altLang="en-US" smtClean="0"/>
              <a:t>‹#›</a:t>
            </a:fld>
            <a:endParaRPr lang="zh-CN" altLang="en-US"/>
          </a:p>
        </p:txBody>
      </p:sp>
    </p:spTree>
    <p:extLst>
      <p:ext uri="{BB962C8B-B14F-4D97-AF65-F5344CB8AC3E}">
        <p14:creationId xmlns:p14="http://schemas.microsoft.com/office/powerpoint/2010/main" val="3293814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1481329"/>
            <a:ext cx="8229600" cy="4386071"/>
          </a:xfrm>
        </p:spPr>
        <p:txBody>
          <a:bodyPr vert="eaVer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60AD5A99-F141-419C-9787-BD3AF053A361}"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BB4F41E5-1BCC-4FF7-A0B2-DD412ACF5D57}" type="slidenum">
              <a:rPr lang="zh-CN" altLang="en-US" smtClean="0"/>
              <a:t>‹#›</a:t>
            </a:fld>
            <a:endParaRPr lang="zh-CN" altLang="en-US"/>
          </a:p>
        </p:txBody>
      </p:sp>
    </p:spTree>
    <p:extLst>
      <p:ext uri="{BB962C8B-B14F-4D97-AF65-F5344CB8AC3E}">
        <p14:creationId xmlns:p14="http://schemas.microsoft.com/office/powerpoint/2010/main" val="2030142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0"/>
            <a:ext cx="1777470" cy="5592761"/>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41"/>
            <a:ext cx="6324600" cy="5592760"/>
          </a:xfrm>
        </p:spPr>
        <p:txBody>
          <a:bodyPr vert="eaVer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60AD5A99-F141-419C-9787-BD3AF053A361}"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4F41E5-1BCC-4FF7-A0B2-DD412ACF5D57}" type="slidenum">
              <a:rPr lang="zh-CN" altLang="en-US" smtClean="0"/>
              <a:t>‹#›</a:t>
            </a:fld>
            <a:endParaRPr lang="zh-CN" altLang="en-US"/>
          </a:p>
        </p:txBody>
      </p:sp>
    </p:spTree>
    <p:extLst>
      <p:ext uri="{BB962C8B-B14F-4D97-AF65-F5344CB8AC3E}">
        <p14:creationId xmlns:p14="http://schemas.microsoft.com/office/powerpoint/2010/main" val="333864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60AD5A99-F141-419C-9787-BD3AF053A361}"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BB4F41E5-1BCC-4FF7-A0B2-DD412ACF5D57}" type="slidenum">
              <a:rPr lang="zh-CN" altLang="en-US" smtClean="0"/>
              <a:t>‹#›</a:t>
            </a:fld>
            <a:endParaRPr lang="zh-CN" altLang="en-US"/>
          </a:p>
        </p:txBody>
      </p:sp>
      <p:sp>
        <p:nvSpPr>
          <p:cNvPr id="7" name="标题 6"/>
          <p:cNvSpPr>
            <a:spLocks noGrp="1"/>
          </p:cNvSpPr>
          <p:nvPr>
            <p:ph type="title"/>
          </p:nvPr>
        </p:nvSpPr>
        <p:spPr/>
        <p:txBody>
          <a:bodyPr rtlCol="0"/>
          <a:lstStyle/>
          <a:p>
            <a:r>
              <a:rPr kumimoji="0" lang="zh-CN" altLang="en-US"/>
              <a:t>单击此处编辑母版标题样式</a:t>
            </a:r>
            <a:endParaRPr kumimoji="0" lang="en-US"/>
          </a:p>
        </p:txBody>
      </p:sp>
    </p:spTree>
    <p:extLst>
      <p:ext uri="{BB962C8B-B14F-4D97-AF65-F5344CB8AC3E}">
        <p14:creationId xmlns:p14="http://schemas.microsoft.com/office/powerpoint/2010/main" val="86646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CN" altLang="en-US"/>
              <a:t>单击此处编辑母版标题样式</a:t>
            </a:r>
            <a:endParaRPr kumimoji="0" lang="en-US"/>
          </a:p>
        </p:txBody>
      </p:sp>
      <p:sp>
        <p:nvSpPr>
          <p:cNvPr id="3" name="文本占位符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CN" altLang="en-US"/>
              <a:t>编辑母版文本样式</a:t>
            </a:r>
          </a:p>
        </p:txBody>
      </p:sp>
      <p:sp>
        <p:nvSpPr>
          <p:cNvPr id="4" name="日期占位符 3"/>
          <p:cNvSpPr>
            <a:spLocks noGrp="1"/>
          </p:cNvSpPr>
          <p:nvPr>
            <p:ph type="dt" sz="half" idx="10"/>
          </p:nvPr>
        </p:nvSpPr>
        <p:spPr/>
        <p:txBody>
          <a:bodyPr/>
          <a:lstStyle/>
          <a:p>
            <a:fld id="{60AD5A99-F141-419C-9787-BD3AF053A361}"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BB4F41E5-1BCC-4FF7-A0B2-DD412ACF5D57}" type="slidenum">
              <a:rPr lang="zh-CN" altLang="en-US" smtClean="0"/>
              <a:t>‹#›</a:t>
            </a:fld>
            <a:endParaRPr lang="zh-CN" altLang="en-US"/>
          </a:p>
        </p:txBody>
      </p:sp>
      <p:sp>
        <p:nvSpPr>
          <p:cNvPr id="7" name="燕尾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燕尾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226766555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Ref idx="1002">
        <a:schemeClr val="bg1"/>
      </p:bgRef>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60AD5A99-F141-419C-9787-BD3AF053A361}"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en-US" dirty="0"/>
          </a:p>
        </p:txBody>
      </p:sp>
      <p:sp>
        <p:nvSpPr>
          <p:cNvPr id="7" name="灯片编号占位符 6"/>
          <p:cNvSpPr>
            <a:spLocks noGrp="1"/>
          </p:cNvSpPr>
          <p:nvPr>
            <p:ph type="sldNum" sz="quarter" idx="12"/>
          </p:nvPr>
        </p:nvSpPr>
        <p:spPr/>
        <p:txBody>
          <a:bodyPr/>
          <a:lstStyle/>
          <a:p>
            <a:fld id="{BB4F41E5-1BCC-4FF7-A0B2-DD412ACF5D57}" type="slidenum">
              <a:rPr lang="zh-CN" altLang="en-US" smtClean="0"/>
              <a:t>‹#›</a:t>
            </a:fld>
            <a:endParaRPr lang="zh-CN" altLang="en-US"/>
          </a:p>
        </p:txBody>
      </p:sp>
      <p:sp>
        <p:nvSpPr>
          <p:cNvPr id="8" name="标题 7"/>
          <p:cNvSpPr>
            <a:spLocks noGrp="1"/>
          </p:cNvSpPr>
          <p:nvPr>
            <p:ph type="title"/>
          </p:nvPr>
        </p:nvSpPr>
        <p:spPr/>
        <p:txBody>
          <a:bodyPr rtlCol="0"/>
          <a:lstStyle/>
          <a:p>
            <a:r>
              <a:rPr kumimoji="0" lang="zh-CN" altLang="en-US"/>
              <a:t>单击此处编辑母版标题样式</a:t>
            </a:r>
            <a:endParaRPr kumimoji="0" lang="en-US"/>
          </a:p>
        </p:txBody>
      </p:sp>
    </p:spTree>
    <p:extLst>
      <p:ext uri="{BB962C8B-B14F-4D97-AF65-F5344CB8AC3E}">
        <p14:creationId xmlns:p14="http://schemas.microsoft.com/office/powerpoint/2010/main" val="14231758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nchor="ctr"/>
          <a:lstStyle>
            <a:lvl1pPr>
              <a:defRPr/>
            </a:lvl1pPr>
            <a:extLst/>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a:t>编辑母版文本样式</a:t>
            </a:r>
          </a:p>
        </p:txBody>
      </p:sp>
      <p:sp>
        <p:nvSpPr>
          <p:cNvPr id="4" name="文本占位符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CN" altLang="en-US"/>
              <a:t>编辑母版文本样式</a:t>
            </a:r>
          </a:p>
        </p:txBody>
      </p:sp>
      <p:sp>
        <p:nvSpPr>
          <p:cNvPr id="5" name="内容占位符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6" name="内容占位符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fld id="{60AD5A99-F141-419C-9787-BD3AF053A361}" type="datetimeFigureOut">
              <a:rPr lang="zh-CN" altLang="en-US" smtClean="0"/>
              <a:t>2025/11/23</a:t>
            </a:fld>
            <a:endParaRPr lang="zh-CN" altLang="en-US"/>
          </a:p>
        </p:txBody>
      </p:sp>
      <p:sp>
        <p:nvSpPr>
          <p:cNvPr id="8" name="页脚占位符 7"/>
          <p:cNvSpPr>
            <a:spLocks noGrp="1"/>
          </p:cNvSpPr>
          <p:nvPr>
            <p:ph type="ftr" sz="quarter" idx="11"/>
          </p:nvPr>
        </p:nvSpPr>
        <p:spPr/>
        <p:txBody>
          <a:bodyPr/>
          <a:lstStyle/>
          <a:p>
            <a:endParaRPr lang="en-US" dirty="0"/>
          </a:p>
        </p:txBody>
      </p:sp>
      <p:sp>
        <p:nvSpPr>
          <p:cNvPr id="9" name="灯片编号占位符 8"/>
          <p:cNvSpPr>
            <a:spLocks noGrp="1"/>
          </p:cNvSpPr>
          <p:nvPr>
            <p:ph type="sldNum" sz="quarter" idx="12"/>
          </p:nvPr>
        </p:nvSpPr>
        <p:spPr/>
        <p:txBody>
          <a:bodyPr/>
          <a:lstStyle/>
          <a:p>
            <a:fld id="{BB4F41E5-1BCC-4FF7-A0B2-DD412ACF5D57}" type="slidenum">
              <a:rPr lang="zh-CN" altLang="en-US" smtClean="0"/>
              <a:t>‹#›</a:t>
            </a:fld>
            <a:endParaRPr lang="zh-CN" altLang="en-US"/>
          </a:p>
        </p:txBody>
      </p:sp>
    </p:spTree>
    <p:extLst>
      <p:ext uri="{BB962C8B-B14F-4D97-AF65-F5344CB8AC3E}">
        <p14:creationId xmlns:p14="http://schemas.microsoft.com/office/powerpoint/2010/main" val="37135852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Ref idx="1002">
        <a:schemeClr val="bg1"/>
      </p:bgRef>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0AD5A99-F141-419C-9787-BD3AF053A361}" type="datetimeFigureOut">
              <a:rPr lang="zh-CN" altLang="en-US" smtClean="0"/>
              <a:t>2025/11/23</a:t>
            </a:fld>
            <a:endParaRPr lang="zh-CN" altLang="en-US"/>
          </a:p>
        </p:txBody>
      </p:sp>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BB4F41E5-1BCC-4FF7-A0B2-DD412ACF5D57}" type="slidenum">
              <a:rPr lang="zh-CN" altLang="en-US" smtClean="0"/>
              <a:t>‹#›</a:t>
            </a:fld>
            <a:endParaRPr lang="zh-CN" altLang="en-US"/>
          </a:p>
        </p:txBody>
      </p:sp>
      <p:sp>
        <p:nvSpPr>
          <p:cNvPr id="6" name="标题 5"/>
          <p:cNvSpPr>
            <a:spLocks noGrp="1"/>
          </p:cNvSpPr>
          <p:nvPr>
            <p:ph type="title"/>
          </p:nvPr>
        </p:nvSpPr>
        <p:spPr/>
        <p:txBody>
          <a:bodyPr rtlCol="0"/>
          <a:lstStyle/>
          <a:p>
            <a:r>
              <a:rPr kumimoji="0" lang="zh-CN" altLang="en-US"/>
              <a:t>单击此处编辑母版标题样式</a:t>
            </a:r>
            <a:endParaRPr kumimoji="0" lang="en-US"/>
          </a:p>
        </p:txBody>
      </p:sp>
    </p:spTree>
    <p:extLst>
      <p:ext uri="{BB962C8B-B14F-4D97-AF65-F5344CB8AC3E}">
        <p14:creationId xmlns:p14="http://schemas.microsoft.com/office/powerpoint/2010/main" val="184819105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AD5A99-F141-419C-9787-BD3AF053A361}" type="datetimeFigureOut">
              <a:rPr lang="zh-CN" altLang="en-US" smtClean="0"/>
              <a:t>2025/11/23</a:t>
            </a:fld>
            <a:endParaRPr lang="zh-CN" altLang="en-US"/>
          </a:p>
        </p:txBody>
      </p:sp>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BB4F41E5-1BCC-4FF7-A0B2-DD412ACF5D57}" type="slidenum">
              <a:rPr lang="zh-CN" altLang="en-US" smtClean="0"/>
              <a:t>‹#›</a:t>
            </a:fld>
            <a:endParaRPr lang="zh-CN" altLang="en-US"/>
          </a:p>
        </p:txBody>
      </p:sp>
    </p:spTree>
    <p:extLst>
      <p:ext uri="{BB962C8B-B14F-4D97-AF65-F5344CB8AC3E}">
        <p14:creationId xmlns:p14="http://schemas.microsoft.com/office/powerpoint/2010/main" val="104495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3">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CN" altLang="en-US"/>
              <a:t>单击此处编辑母版标题样式</a:t>
            </a:r>
            <a:endParaRPr kumimoji="0"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CN" altLang="en-US"/>
              <a:t>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CN" altLang="en-US"/>
              <a:t>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a:xfrm>
            <a:off x="6727032" y="6407944"/>
            <a:ext cx="1920240" cy="365760"/>
          </a:xfrm>
        </p:spPr>
        <p:txBody>
          <a:bodyPr/>
          <a:lstStyle/>
          <a:p>
            <a:fld id="{60AD5A99-F141-419C-9787-BD3AF053A361}"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en-US" dirty="0"/>
          </a:p>
        </p:txBody>
      </p:sp>
      <p:sp>
        <p:nvSpPr>
          <p:cNvPr id="7" name="灯片编号占位符 6"/>
          <p:cNvSpPr>
            <a:spLocks noGrp="1"/>
          </p:cNvSpPr>
          <p:nvPr>
            <p:ph type="sldNum" sz="quarter" idx="12"/>
          </p:nvPr>
        </p:nvSpPr>
        <p:spPr/>
        <p:txBody>
          <a:bodyPr/>
          <a:lstStyle/>
          <a:p>
            <a:fld id="{BB4F41E5-1BCC-4FF7-A0B2-DD412ACF5D57}" type="slidenum">
              <a:rPr lang="zh-CN" altLang="en-US" smtClean="0"/>
              <a:t>‹#›</a:t>
            </a:fld>
            <a:endParaRPr lang="zh-CN" altLang="en-US"/>
          </a:p>
        </p:txBody>
      </p:sp>
    </p:spTree>
    <p:extLst>
      <p:ext uri="{BB962C8B-B14F-4D97-AF65-F5344CB8AC3E}">
        <p14:creationId xmlns:p14="http://schemas.microsoft.com/office/powerpoint/2010/main" val="424018320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2">
        <a:schemeClr val="bg1"/>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CN" altLang="en-US"/>
              <a:t>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CN" altLang="en-US"/>
              <a:t>单击图标添加图片</a:t>
            </a:r>
            <a:endParaRPr kumimoji="0" lang="en-US" dirty="0"/>
          </a:p>
        </p:txBody>
      </p:sp>
      <p:sp>
        <p:nvSpPr>
          <p:cNvPr id="5" name="日期占位符 4"/>
          <p:cNvSpPr>
            <a:spLocks noGrp="1"/>
          </p:cNvSpPr>
          <p:nvPr>
            <p:ph type="dt" sz="half" idx="10"/>
          </p:nvPr>
        </p:nvSpPr>
        <p:spPr/>
        <p:txBody>
          <a:bodyPr/>
          <a:lstStyle>
            <a:lvl1pPr>
              <a:defRPr>
                <a:solidFill>
                  <a:schemeClr val="tx1"/>
                </a:solidFill>
              </a:defRPr>
            </a:lvl1pPr>
            <a:extLst/>
          </a:lstStyle>
          <a:p>
            <a:fld id="{60AD5A99-F141-419C-9787-BD3AF053A361}" type="datetimeFigureOut">
              <a:rPr lang="zh-CN" altLang="en-US" smtClean="0"/>
              <a:t>2025/11/23</a:t>
            </a:fld>
            <a:endParaRPr lang="zh-CN" altLang="en-US"/>
          </a:p>
        </p:txBody>
      </p:sp>
      <p:sp>
        <p:nvSpPr>
          <p:cNvPr id="6" name="页脚占位符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灯片编号占位符 6"/>
          <p:cNvSpPr>
            <a:spLocks noGrp="1"/>
          </p:cNvSpPr>
          <p:nvPr>
            <p:ph type="sldNum" sz="quarter" idx="12"/>
          </p:nvPr>
        </p:nvSpPr>
        <p:spPr/>
        <p:txBody>
          <a:bodyPr/>
          <a:lstStyle>
            <a:lvl1pPr>
              <a:defRPr>
                <a:solidFill>
                  <a:schemeClr val="tx1"/>
                </a:solidFill>
              </a:defRPr>
            </a:lvl1pPr>
            <a:extLst/>
          </a:lstStyle>
          <a:p>
            <a:fld id="{BB4F41E5-1BCC-4FF7-A0B2-DD412ACF5D57}" type="slidenum">
              <a:rPr lang="zh-CN" altLang="en-US" smtClean="0"/>
              <a:t>‹#›</a:t>
            </a:fld>
            <a:endParaRPr lang="zh-CN" altLang="en-US"/>
          </a:p>
        </p:txBody>
      </p:sp>
      <p:sp>
        <p:nvSpPr>
          <p:cNvPr id="2" name="标题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CN" altLang="en-US"/>
              <a:t>单击此处编辑母版标题样式</a:t>
            </a:r>
            <a:endParaRPr kumimoji="0" lang="en-US"/>
          </a:p>
        </p:txBody>
      </p:sp>
      <p:sp>
        <p:nvSpPr>
          <p:cNvPr id="8" name="任意多边形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任意多边形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直接连接符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燕尾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燕尾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312930593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任意多边形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任意多边形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直接连接符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zh-CN" altLang="en-US"/>
              <a:t>单击此处编辑母版标题样式</a:t>
            </a:r>
            <a:endParaRPr kumimoji="0" lang="en-US"/>
          </a:p>
        </p:txBody>
      </p:sp>
      <p:sp>
        <p:nvSpPr>
          <p:cNvPr id="30" name="文本占位符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10" name="日期占位符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0AD5A99-F141-419C-9787-BD3AF053A361}" type="datetimeFigureOut">
              <a:rPr lang="zh-CN" altLang="en-US" smtClean="0"/>
              <a:t>2025/11/23</a:t>
            </a:fld>
            <a:endParaRPr lang="zh-CN" altLang="en-US"/>
          </a:p>
        </p:txBody>
      </p:sp>
      <p:sp>
        <p:nvSpPr>
          <p:cNvPr id="22" name="页脚占位符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CN" altLang="en-US"/>
          </a:p>
        </p:txBody>
      </p:sp>
      <p:sp>
        <p:nvSpPr>
          <p:cNvPr id="18" name="灯片编号占位符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B4F41E5-1BCC-4FF7-A0B2-DD412ACF5D57}" type="slidenum">
              <a:rPr lang="zh-CN" altLang="en-US" smtClean="0"/>
              <a:t>‹#›</a:t>
            </a:fld>
            <a:endParaRPr lang="zh-CN" altLang="en-US"/>
          </a:p>
        </p:txBody>
      </p:sp>
    </p:spTree>
    <p:extLst>
      <p:ext uri="{BB962C8B-B14F-4D97-AF65-F5344CB8AC3E}">
        <p14:creationId xmlns:p14="http://schemas.microsoft.com/office/powerpoint/2010/main" val="34198679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oleObject" Target="../embeddings/oleObject7.bin"/><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25345;&#38067;&#25171;&#32467;&#27861;.mp4"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oleObject" Target="../embeddings/oleObject3.bin"/><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4BC05B-CB1F-4348-9FB9-2A787FDE344F}"/>
              </a:ext>
            </a:extLst>
          </p:cNvPr>
          <p:cNvSpPr>
            <a:spLocks noGrp="1"/>
          </p:cNvSpPr>
          <p:nvPr>
            <p:ph type="title"/>
          </p:nvPr>
        </p:nvSpPr>
        <p:spPr>
          <a:xfrm>
            <a:off x="1087081" y="1255877"/>
            <a:ext cx="6840506" cy="3232595"/>
          </a:xfrm>
        </p:spPr>
        <p:txBody>
          <a:bodyPr>
            <a:normAutofit/>
          </a:bodyPr>
          <a:lstStyle/>
          <a:p>
            <a:pPr>
              <a:lnSpc>
                <a:spcPct val="120000"/>
              </a:lnSpc>
              <a:spcBef>
                <a:spcPct val="30000"/>
              </a:spcBef>
              <a:spcAft>
                <a:spcPts val="900"/>
              </a:spcAft>
              <a:defRPr/>
            </a:pPr>
            <a:r>
              <a:rPr lang="zh-CN" altLang="en-US" sz="2800" b="1" dirty="0">
                <a:solidFill>
                  <a:srgbClr val="171EA9"/>
                </a:solidFill>
                <a:effectLst/>
                <a:latin typeface="黑体" panose="02010609060101010101" pitchFamily="49" charset="-122"/>
                <a:ea typeface="黑体" panose="02010609060101010101" pitchFamily="49" charset="-122"/>
              </a:rPr>
              <a:t>实验</a:t>
            </a:r>
            <a:r>
              <a:rPr lang="en-US" altLang="zh-CN" sz="2800" b="1" dirty="0">
                <a:solidFill>
                  <a:srgbClr val="171EA9"/>
                </a:solidFill>
                <a:effectLst/>
                <a:latin typeface="黑体" panose="02010609060101010101" pitchFamily="49" charset="-122"/>
                <a:ea typeface="黑体" panose="02010609060101010101" pitchFamily="49" charset="-122"/>
              </a:rPr>
              <a:t>1</a:t>
            </a:r>
            <a:r>
              <a:rPr lang="zh-CN" altLang="en-US" sz="2800" b="1" dirty="0">
                <a:solidFill>
                  <a:srgbClr val="171EA9"/>
                </a:solidFill>
                <a:effectLst/>
                <a:latin typeface="黑体" panose="02010609060101010101" pitchFamily="49" charset="-122"/>
                <a:ea typeface="黑体" panose="02010609060101010101" pitchFamily="49" charset="-122"/>
              </a:rPr>
              <a:t>：</a:t>
            </a:r>
            <a:r>
              <a:rPr lang="zh-CN" altLang="en-US" sz="2800" b="1" dirty="0">
                <a:solidFill>
                  <a:srgbClr val="000099"/>
                </a:solidFill>
                <a:effectLst/>
                <a:latin typeface="黑体" panose="02010609060101010101" pitchFamily="49" charset="-122"/>
                <a:ea typeface="黑体" panose="02010609060101010101" pitchFamily="49" charset="-122"/>
              </a:rPr>
              <a:t>坐骨神经－腓肠肌标本的制备</a:t>
            </a:r>
            <a:br>
              <a:rPr lang="en-US" altLang="zh-CN" sz="2800" b="1" dirty="0">
                <a:solidFill>
                  <a:srgbClr val="000099"/>
                </a:solidFill>
                <a:effectLst/>
                <a:latin typeface="黑体" panose="02010609060101010101" pitchFamily="49" charset="-122"/>
                <a:ea typeface="黑体" panose="02010609060101010101" pitchFamily="49" charset="-122"/>
              </a:rPr>
            </a:br>
            <a:r>
              <a:rPr lang="zh-CN" altLang="en-US" sz="2800" b="1" dirty="0">
                <a:solidFill>
                  <a:srgbClr val="000099"/>
                </a:solidFill>
                <a:effectLst/>
                <a:latin typeface="黑体" panose="02010609060101010101" pitchFamily="49" charset="-122"/>
                <a:ea typeface="黑体" panose="02010609060101010101" pitchFamily="49" charset="-122"/>
              </a:rPr>
              <a:t>实验</a:t>
            </a:r>
            <a:r>
              <a:rPr lang="en-US" altLang="zh-CN" sz="2800" b="1" dirty="0">
                <a:solidFill>
                  <a:srgbClr val="000099"/>
                </a:solidFill>
                <a:effectLst/>
                <a:latin typeface="黑体" panose="02010609060101010101" pitchFamily="49" charset="-122"/>
                <a:ea typeface="黑体" panose="02010609060101010101" pitchFamily="49" charset="-122"/>
              </a:rPr>
              <a:t>2</a:t>
            </a:r>
            <a:r>
              <a:rPr lang="zh-CN" altLang="en-US" sz="2800" b="1" dirty="0">
                <a:solidFill>
                  <a:srgbClr val="000099"/>
                </a:solidFill>
                <a:effectLst/>
                <a:latin typeface="黑体" panose="02010609060101010101" pitchFamily="49" charset="-122"/>
                <a:ea typeface="黑体" panose="02010609060101010101" pitchFamily="49" charset="-122"/>
              </a:rPr>
              <a:t>：骨骼肌单收缩的分析</a:t>
            </a:r>
            <a:br>
              <a:rPr lang="en-US" altLang="zh-CN" sz="2800" b="1" dirty="0">
                <a:solidFill>
                  <a:srgbClr val="000099"/>
                </a:solidFill>
                <a:effectLst/>
                <a:latin typeface="黑体" panose="02010609060101010101" pitchFamily="49" charset="-122"/>
                <a:ea typeface="黑体" panose="02010609060101010101" pitchFamily="49" charset="-122"/>
              </a:rPr>
            </a:br>
            <a:r>
              <a:rPr lang="en-US" altLang="zh-CN" sz="2800" b="1" dirty="0">
                <a:solidFill>
                  <a:srgbClr val="000099"/>
                </a:solidFill>
                <a:effectLst/>
                <a:latin typeface="黑体" panose="02010609060101010101" pitchFamily="49" charset="-122"/>
                <a:ea typeface="黑体" panose="02010609060101010101" pitchFamily="49" charset="-122"/>
              </a:rPr>
              <a:t>       </a:t>
            </a:r>
            <a:r>
              <a:rPr lang="zh-CN" altLang="en-US" sz="2800" b="1" dirty="0">
                <a:solidFill>
                  <a:srgbClr val="000099"/>
                </a:solidFill>
                <a:effectLst/>
                <a:latin typeface="黑体" panose="02010609060101010101" pitchFamily="49" charset="-122"/>
                <a:ea typeface="黑体" panose="02010609060101010101" pitchFamily="49" charset="-122"/>
              </a:rPr>
              <a:t>骨骼肌收缩的总和与强直收缩</a:t>
            </a:r>
            <a:br>
              <a:rPr lang="en-US" altLang="zh-CN" sz="2800" b="1" dirty="0">
                <a:solidFill>
                  <a:srgbClr val="000099"/>
                </a:solidFill>
                <a:effectLst/>
                <a:latin typeface="黑体" panose="02010609060101010101" pitchFamily="49" charset="-122"/>
                <a:ea typeface="黑体" panose="02010609060101010101" pitchFamily="49" charset="-122"/>
              </a:rPr>
            </a:br>
            <a:r>
              <a:rPr lang="zh-CN" altLang="en-US" sz="2800" b="1" dirty="0">
                <a:solidFill>
                  <a:srgbClr val="000099"/>
                </a:solidFill>
                <a:effectLst/>
                <a:latin typeface="黑体" panose="02010609060101010101" pitchFamily="49" charset="-122"/>
                <a:ea typeface="黑体" panose="02010609060101010101" pitchFamily="49" charset="-122"/>
              </a:rPr>
              <a:t>实验</a:t>
            </a:r>
            <a:r>
              <a:rPr lang="en-US" altLang="zh-CN" sz="2800" b="1" dirty="0">
                <a:solidFill>
                  <a:srgbClr val="000099"/>
                </a:solidFill>
                <a:effectLst/>
                <a:latin typeface="黑体" panose="02010609060101010101" pitchFamily="49" charset="-122"/>
                <a:ea typeface="黑体" panose="02010609060101010101" pitchFamily="49" charset="-122"/>
              </a:rPr>
              <a:t>3</a:t>
            </a:r>
            <a:r>
              <a:rPr lang="zh-CN" altLang="en-US" sz="2800" b="1" dirty="0">
                <a:solidFill>
                  <a:srgbClr val="000099"/>
                </a:solidFill>
                <a:effectLst/>
                <a:latin typeface="黑体" panose="02010609060101010101" pitchFamily="49" charset="-122"/>
                <a:ea typeface="黑体" panose="02010609060101010101" pitchFamily="49" charset="-122"/>
              </a:rPr>
              <a:t>：神经干复合动作电位的观察与记录</a:t>
            </a:r>
            <a:br>
              <a:rPr lang="zh-CN" altLang="en-US" sz="2800" b="1" dirty="0">
                <a:solidFill>
                  <a:srgbClr val="000099"/>
                </a:solidFill>
                <a:effectLst/>
                <a:latin typeface="黑体" panose="02010609060101010101" pitchFamily="49" charset="-122"/>
                <a:ea typeface="黑体" panose="02010609060101010101" pitchFamily="49" charset="-122"/>
              </a:rPr>
            </a:br>
            <a:r>
              <a:rPr lang="zh-CN" altLang="en-US" sz="2800" b="1" dirty="0">
                <a:solidFill>
                  <a:srgbClr val="000099"/>
                </a:solidFill>
                <a:effectLst/>
                <a:latin typeface="黑体" panose="02010609060101010101" pitchFamily="49" charset="-122"/>
                <a:ea typeface="黑体" panose="02010609060101010101" pitchFamily="49" charset="-122"/>
              </a:rPr>
              <a:t>       神经冲动传导速度的测定</a:t>
            </a:r>
            <a:br>
              <a:rPr lang="zh-CN" altLang="en-US" sz="2800" b="1" dirty="0">
                <a:solidFill>
                  <a:srgbClr val="000099"/>
                </a:solidFill>
                <a:effectLst/>
                <a:latin typeface="黑体" panose="02010609060101010101" pitchFamily="49" charset="-122"/>
                <a:ea typeface="黑体" panose="02010609060101010101" pitchFamily="49" charset="-122"/>
              </a:rPr>
            </a:br>
            <a:r>
              <a:rPr lang="zh-CN" altLang="en-US" sz="2800" b="1" dirty="0">
                <a:solidFill>
                  <a:srgbClr val="000099"/>
                </a:solidFill>
                <a:effectLst/>
                <a:latin typeface="黑体" panose="02010609060101010101" pitchFamily="49" charset="-122"/>
                <a:ea typeface="黑体" panose="02010609060101010101" pitchFamily="49" charset="-122"/>
              </a:rPr>
              <a:t>       神经干不应期的测定</a:t>
            </a:r>
            <a:endParaRPr lang="zh-CN" altLang="en-US" sz="2800" dirty="0">
              <a:effectLst/>
            </a:endParaRPr>
          </a:p>
        </p:txBody>
      </p:sp>
    </p:spTree>
    <p:extLst>
      <p:ext uri="{BB962C8B-B14F-4D97-AF65-F5344CB8AC3E}">
        <p14:creationId xmlns:p14="http://schemas.microsoft.com/office/powerpoint/2010/main" val="2343486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6DF36F8-2230-49C0-8C08-3E78F728DE43}"/>
              </a:ext>
            </a:extLst>
          </p:cNvPr>
          <p:cNvSpPr>
            <a:spLocks noGrp="1"/>
          </p:cNvSpPr>
          <p:nvPr>
            <p:ph idx="1"/>
          </p:nvPr>
        </p:nvSpPr>
        <p:spPr>
          <a:xfrm>
            <a:off x="255409" y="446012"/>
            <a:ext cx="8111134" cy="4159023"/>
          </a:xfrm>
        </p:spPr>
        <p:txBody>
          <a:bodyPr>
            <a:noAutofit/>
          </a:bodyPr>
          <a:lstStyle/>
          <a:p>
            <a:pPr algn="just" eaLnBrk="1" hangingPunct="1">
              <a:lnSpc>
                <a:spcPct val="100000"/>
              </a:lnSpc>
              <a:spcBef>
                <a:spcPts val="0"/>
              </a:spcBef>
            </a:pPr>
            <a:r>
              <a:rPr lang="zh-CN" altLang="en-US" sz="2200" b="1" dirty="0">
                <a:latin typeface="黑体" panose="02010609060101010101" pitchFamily="49" charset="-122"/>
                <a:ea typeface="黑体" panose="02010609060101010101" pitchFamily="49" charset="-122"/>
              </a:rPr>
              <a:t>当肌肉相继受到</a:t>
            </a:r>
            <a:r>
              <a:rPr lang="zh-CN" altLang="en-US" sz="2200" b="1" dirty="0">
                <a:solidFill>
                  <a:srgbClr val="7030A0"/>
                </a:solidFill>
                <a:latin typeface="黑体" panose="02010609060101010101" pitchFamily="49" charset="-122"/>
                <a:ea typeface="黑体" panose="02010609060101010101" pitchFamily="49" charset="-122"/>
              </a:rPr>
              <a:t>两个以上同等强度</a:t>
            </a:r>
            <a:r>
              <a:rPr lang="zh-CN" altLang="en-US" sz="2200" b="1" dirty="0">
                <a:latin typeface="黑体" panose="02010609060101010101" pitchFamily="49" charset="-122"/>
                <a:ea typeface="黑体" panose="02010609060101010101" pitchFamily="49" charset="-122"/>
              </a:rPr>
              <a:t>的阈上刺激时，因刺激频率不同，后一次收缩会落在前一次收缩的不同时相内，从而形成不同形式的收缩曲线：</a:t>
            </a:r>
            <a:endParaRPr lang="en-US" altLang="zh-CN" sz="2200" b="1" dirty="0">
              <a:latin typeface="黑体" panose="02010609060101010101" pitchFamily="49" charset="-122"/>
              <a:ea typeface="黑体" panose="02010609060101010101" pitchFamily="49" charset="-122"/>
            </a:endParaRPr>
          </a:p>
          <a:p>
            <a:pPr algn="just">
              <a:lnSpc>
                <a:spcPct val="100000"/>
              </a:lnSpc>
              <a:spcBef>
                <a:spcPts val="0"/>
              </a:spcBef>
            </a:pPr>
            <a:r>
              <a:rPr lang="zh-CN" altLang="en-US" sz="2200" b="1" dirty="0">
                <a:latin typeface="黑体" panose="02010609060101010101" pitchFamily="49" charset="-122"/>
                <a:ea typeface="黑体" panose="02010609060101010101" pitchFamily="49" charset="-122"/>
              </a:rPr>
              <a:t>几个</a:t>
            </a:r>
            <a:r>
              <a:rPr lang="zh-CN" altLang="en-US" sz="2200" b="1" dirty="0">
                <a:solidFill>
                  <a:srgbClr val="0000CC"/>
                </a:solidFill>
                <a:latin typeface="黑体" panose="02010609060101010101" pitchFamily="49" charset="-122"/>
                <a:ea typeface="黑体" panose="02010609060101010101" pitchFamily="49" charset="-122"/>
              </a:rPr>
              <a:t>分离的单收缩</a:t>
            </a:r>
            <a:r>
              <a:rPr lang="zh-CN" altLang="en-US" sz="2200" b="1" dirty="0">
                <a:latin typeface="黑体" panose="02010609060101010101" pitchFamily="49" charset="-122"/>
                <a:ea typeface="黑体" panose="02010609060101010101" pitchFamily="49" charset="-122"/>
              </a:rPr>
              <a:t>：刺激频率低于单收缩频率，各收缩时间间隔大于单收缩时间。</a:t>
            </a:r>
          </a:p>
          <a:p>
            <a:pPr algn="just" eaLnBrk="1" hangingPunct="1">
              <a:lnSpc>
                <a:spcPct val="100000"/>
              </a:lnSpc>
              <a:spcBef>
                <a:spcPts val="0"/>
              </a:spcBef>
            </a:pPr>
            <a:r>
              <a:rPr lang="zh-CN" altLang="en-US" sz="2200" b="1" dirty="0">
                <a:solidFill>
                  <a:srgbClr val="0000CC"/>
                </a:solidFill>
                <a:latin typeface="黑体" panose="02010609060101010101" pitchFamily="49" charset="-122"/>
                <a:ea typeface="黑体" panose="02010609060101010101" pitchFamily="49" charset="-122"/>
              </a:rPr>
              <a:t>收缩的总和</a:t>
            </a:r>
            <a:r>
              <a:rPr lang="zh-CN" altLang="en-US" sz="2200" b="1" dirty="0">
                <a:latin typeface="黑体" panose="02010609060101010101" pitchFamily="49" charset="-122"/>
                <a:ea typeface="黑体" panose="02010609060101010101" pitchFamily="49" charset="-122"/>
              </a:rPr>
              <a:t>（</a:t>
            </a:r>
            <a:r>
              <a:rPr lang="zh-CN" altLang="en-US" sz="2200" b="1" dirty="0">
                <a:solidFill>
                  <a:srgbClr val="0000CC"/>
                </a:solidFill>
                <a:latin typeface="黑体" panose="02010609060101010101" pitchFamily="49" charset="-122"/>
                <a:ea typeface="黑体" panose="02010609060101010101" pitchFamily="49" charset="-122"/>
              </a:rPr>
              <a:t>强直收缩</a:t>
            </a:r>
            <a:r>
              <a:rPr lang="zh-CN" altLang="en-US" sz="2200" b="1" dirty="0">
                <a:latin typeface="黑体" panose="02010609060101010101" pitchFamily="49" charset="-122"/>
                <a:ea typeface="黑体" panose="02010609060101010101" pitchFamily="49" charset="-122"/>
              </a:rPr>
              <a:t>）：刺激频率高于单收缩频率，各收缩之间的时间间隔小于单收缩时间。</a:t>
            </a:r>
          </a:p>
          <a:p>
            <a:pPr lvl="1" algn="just">
              <a:lnSpc>
                <a:spcPct val="100000"/>
              </a:lnSpc>
              <a:spcBef>
                <a:spcPts val="0"/>
              </a:spcBef>
            </a:pPr>
            <a:r>
              <a:rPr lang="zh-CN" altLang="en-US" sz="2200" b="1" dirty="0">
                <a:solidFill>
                  <a:srgbClr val="9900FF"/>
                </a:solidFill>
                <a:latin typeface="黑体" panose="02010609060101010101" pitchFamily="49" charset="-122"/>
                <a:ea typeface="黑体" panose="02010609060101010101" pitchFamily="49" charset="-122"/>
              </a:rPr>
              <a:t>不完全</a:t>
            </a:r>
            <a:r>
              <a:rPr lang="zh-CN" altLang="en-US" sz="2200" b="1" dirty="0">
                <a:latin typeface="黑体" panose="02010609060101010101" pitchFamily="49" charset="-122"/>
                <a:ea typeface="黑体" panose="02010609060101010101" pitchFamily="49" charset="-122"/>
              </a:rPr>
              <a:t>强直收缩：后一次刺激所引起的收缩发生在前一次收缩的舒张期内，肌肉收缩曲线呈锯齿状；</a:t>
            </a:r>
          </a:p>
          <a:p>
            <a:pPr lvl="1" algn="just">
              <a:lnSpc>
                <a:spcPct val="100000"/>
              </a:lnSpc>
              <a:spcBef>
                <a:spcPts val="0"/>
              </a:spcBef>
            </a:pPr>
            <a:r>
              <a:rPr lang="zh-CN" altLang="en-US" sz="2200" b="1" dirty="0">
                <a:solidFill>
                  <a:srgbClr val="9900FF"/>
                </a:solidFill>
                <a:latin typeface="黑体" panose="02010609060101010101" pitchFamily="49" charset="-122"/>
                <a:ea typeface="黑体" panose="02010609060101010101" pitchFamily="49" charset="-122"/>
              </a:rPr>
              <a:t>完全</a:t>
            </a:r>
            <a:r>
              <a:rPr lang="zh-CN" altLang="en-US" sz="2200" b="1" dirty="0">
                <a:latin typeface="黑体" panose="02010609060101010101" pitchFamily="49" charset="-122"/>
                <a:ea typeface="黑体" panose="02010609060101010101" pitchFamily="49" charset="-122"/>
              </a:rPr>
              <a:t>强直收缩：后一次刺激所引起的收缩发生在前一次收缩的收缩期内，各收缩不能分开，肌肉维持持续的收缩状态。</a:t>
            </a:r>
          </a:p>
          <a:p>
            <a:pPr algn="just">
              <a:lnSpc>
                <a:spcPct val="100000"/>
              </a:lnSpc>
              <a:spcBef>
                <a:spcPts val="0"/>
              </a:spcBef>
            </a:pPr>
            <a:endParaRPr lang="zh-CN" altLang="en-US" sz="2200" dirty="0"/>
          </a:p>
        </p:txBody>
      </p:sp>
      <p:graphicFrame>
        <p:nvGraphicFramePr>
          <p:cNvPr id="14" name="对象 13">
            <a:extLst>
              <a:ext uri="{FF2B5EF4-FFF2-40B4-BE49-F238E27FC236}">
                <a16:creationId xmlns:a16="http://schemas.microsoft.com/office/drawing/2014/main" id="{84CBF385-E6EF-4AC0-947F-F783EA570209}"/>
              </a:ext>
            </a:extLst>
          </p:cNvPr>
          <p:cNvGraphicFramePr>
            <a:graphicFrameLocks noChangeAspect="1"/>
          </p:cNvGraphicFramePr>
          <p:nvPr>
            <p:extLst>
              <p:ext uri="{D42A27DB-BD31-4B8C-83A1-F6EECF244321}">
                <p14:modId xmlns:p14="http://schemas.microsoft.com/office/powerpoint/2010/main" val="3751284533"/>
              </p:ext>
            </p:extLst>
          </p:nvPr>
        </p:nvGraphicFramePr>
        <p:xfrm>
          <a:off x="585914" y="4527484"/>
          <a:ext cx="1741417" cy="1717112"/>
        </p:xfrm>
        <a:graphic>
          <a:graphicData uri="http://schemas.openxmlformats.org/presentationml/2006/ole">
            <mc:AlternateContent xmlns:mc="http://schemas.openxmlformats.org/markup-compatibility/2006">
              <mc:Choice xmlns:v="urn:schemas-microsoft-com:vml" Requires="v">
                <p:oleObj name="Image" r:id="rId3" imgW="15225397" imgH="13765079" progId="Photoshop.Image.7">
                  <p:embed/>
                </p:oleObj>
              </mc:Choice>
              <mc:Fallback>
                <p:oleObj name="Image" r:id="rId3" imgW="15225397" imgH="13765079" progId="Photoshop.Image.7">
                  <p:embed/>
                  <p:pic>
                    <p:nvPicPr>
                      <p:cNvPr id="2" name="对象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14" y="4527484"/>
                        <a:ext cx="1741417" cy="1717112"/>
                      </a:xfrm>
                      <a:prstGeom prst="rect">
                        <a:avLst/>
                      </a:prstGeom>
                      <a:noFill/>
                      <a:ln>
                        <a:noFill/>
                      </a:ln>
                      <a:effectLst/>
                    </p:spPr>
                  </p:pic>
                </p:oleObj>
              </mc:Fallback>
            </mc:AlternateContent>
          </a:graphicData>
        </a:graphic>
      </p:graphicFrame>
      <p:graphicFrame>
        <p:nvGraphicFramePr>
          <p:cNvPr id="15" name="对象 14">
            <a:extLst>
              <a:ext uri="{FF2B5EF4-FFF2-40B4-BE49-F238E27FC236}">
                <a16:creationId xmlns:a16="http://schemas.microsoft.com/office/drawing/2014/main" id="{678A4782-16E3-4FE5-B11C-35993ADD14A5}"/>
              </a:ext>
            </a:extLst>
          </p:cNvPr>
          <p:cNvGraphicFramePr>
            <a:graphicFrameLocks noChangeAspect="1"/>
          </p:cNvGraphicFramePr>
          <p:nvPr>
            <p:extLst>
              <p:ext uri="{D42A27DB-BD31-4B8C-83A1-F6EECF244321}">
                <p14:modId xmlns:p14="http://schemas.microsoft.com/office/powerpoint/2010/main" val="820209367"/>
              </p:ext>
            </p:extLst>
          </p:nvPr>
        </p:nvGraphicFramePr>
        <p:xfrm>
          <a:off x="2609610" y="4527484"/>
          <a:ext cx="1740041" cy="1727568"/>
        </p:xfrm>
        <a:graphic>
          <a:graphicData uri="http://schemas.openxmlformats.org/presentationml/2006/ole">
            <mc:AlternateContent xmlns:mc="http://schemas.openxmlformats.org/markup-compatibility/2006">
              <mc:Choice xmlns:v="urn:schemas-microsoft-com:vml" Requires="v">
                <p:oleObj name="Image" r:id="rId5" imgW="16838095" imgH="15263492" progId="Photoshop.Image.7">
                  <p:embed/>
                </p:oleObj>
              </mc:Choice>
              <mc:Fallback>
                <p:oleObj name="Image" r:id="rId5" imgW="16838095" imgH="15263492" progId="Photoshop.Image.7">
                  <p:embed/>
                  <p:pic>
                    <p:nvPicPr>
                      <p:cNvPr id="3" name="对象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9610" y="4527484"/>
                        <a:ext cx="1740041" cy="1727568"/>
                      </a:xfrm>
                      <a:prstGeom prst="rect">
                        <a:avLst/>
                      </a:prstGeom>
                      <a:noFill/>
                      <a:ln>
                        <a:noFill/>
                      </a:ln>
                      <a:effectLst/>
                    </p:spPr>
                  </p:pic>
                </p:oleObj>
              </mc:Fallback>
            </mc:AlternateContent>
          </a:graphicData>
        </a:graphic>
      </p:graphicFrame>
      <p:graphicFrame>
        <p:nvGraphicFramePr>
          <p:cNvPr id="16" name="对象 15">
            <a:extLst>
              <a:ext uri="{FF2B5EF4-FFF2-40B4-BE49-F238E27FC236}">
                <a16:creationId xmlns:a16="http://schemas.microsoft.com/office/drawing/2014/main" id="{60700282-7F58-4AE6-8D22-34C4F613256B}"/>
              </a:ext>
            </a:extLst>
          </p:cNvPr>
          <p:cNvGraphicFramePr>
            <a:graphicFrameLocks noChangeAspect="1"/>
          </p:cNvGraphicFramePr>
          <p:nvPr>
            <p:extLst>
              <p:ext uri="{D42A27DB-BD31-4B8C-83A1-F6EECF244321}">
                <p14:modId xmlns:p14="http://schemas.microsoft.com/office/powerpoint/2010/main" val="3505785003"/>
              </p:ext>
            </p:extLst>
          </p:nvPr>
        </p:nvGraphicFramePr>
        <p:xfrm>
          <a:off x="4652079" y="4527484"/>
          <a:ext cx="1706165" cy="1727568"/>
        </p:xfrm>
        <a:graphic>
          <a:graphicData uri="http://schemas.openxmlformats.org/presentationml/2006/ole">
            <mc:AlternateContent xmlns:mc="http://schemas.openxmlformats.org/markup-compatibility/2006">
              <mc:Choice xmlns:v="urn:schemas-microsoft-com:vml" Requires="v">
                <p:oleObj name="Image" r:id="rId7" imgW="16380952" imgH="15580952" progId="Photoshop.Image.7">
                  <p:embed/>
                </p:oleObj>
              </mc:Choice>
              <mc:Fallback>
                <p:oleObj name="Image" r:id="rId7" imgW="16380952" imgH="15580952" progId="Photoshop.Image.7">
                  <p:embed/>
                  <p:pic>
                    <p:nvPicPr>
                      <p:cNvPr id="4" name="对象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2079" y="4527484"/>
                        <a:ext cx="1706165" cy="1727568"/>
                      </a:xfrm>
                      <a:prstGeom prst="rect">
                        <a:avLst/>
                      </a:prstGeom>
                      <a:noFill/>
                      <a:ln>
                        <a:noFill/>
                      </a:ln>
                      <a:effectLst/>
                    </p:spPr>
                  </p:pic>
                </p:oleObj>
              </mc:Fallback>
            </mc:AlternateContent>
          </a:graphicData>
        </a:graphic>
      </p:graphicFrame>
      <p:graphicFrame>
        <p:nvGraphicFramePr>
          <p:cNvPr id="17" name="对象 16">
            <a:extLst>
              <a:ext uri="{FF2B5EF4-FFF2-40B4-BE49-F238E27FC236}">
                <a16:creationId xmlns:a16="http://schemas.microsoft.com/office/drawing/2014/main" id="{903D0E18-E4AA-435C-830D-D4FD4EBFD7F7}"/>
              </a:ext>
            </a:extLst>
          </p:cNvPr>
          <p:cNvGraphicFramePr>
            <a:graphicFrameLocks noChangeAspect="1"/>
          </p:cNvGraphicFramePr>
          <p:nvPr>
            <p:extLst>
              <p:ext uri="{D42A27DB-BD31-4B8C-83A1-F6EECF244321}">
                <p14:modId xmlns:p14="http://schemas.microsoft.com/office/powerpoint/2010/main" val="2628656140"/>
              </p:ext>
            </p:extLst>
          </p:nvPr>
        </p:nvGraphicFramePr>
        <p:xfrm>
          <a:off x="6640523" y="4517029"/>
          <a:ext cx="1726020" cy="1727567"/>
        </p:xfrm>
        <a:graphic>
          <a:graphicData uri="http://schemas.openxmlformats.org/presentationml/2006/ole">
            <mc:AlternateContent xmlns:mc="http://schemas.openxmlformats.org/markup-compatibility/2006">
              <mc:Choice xmlns:v="urn:schemas-microsoft-com:vml" Requires="v">
                <p:oleObj name="Image" r:id="rId9" imgW="13942857" imgH="12241270" progId="Photoshop.Image.7">
                  <p:embed/>
                </p:oleObj>
              </mc:Choice>
              <mc:Fallback>
                <p:oleObj name="Image" r:id="rId9" imgW="13942857" imgH="12241270" progId="Photoshop.Image.7">
                  <p:embed/>
                  <p:pic>
                    <p:nvPicPr>
                      <p:cNvPr id="5" name="对象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0523" y="4517029"/>
                        <a:ext cx="1726020" cy="172756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8708567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idx="4294967295"/>
          </p:nvPr>
        </p:nvSpPr>
        <p:spPr>
          <a:xfrm>
            <a:off x="523982" y="1494016"/>
            <a:ext cx="7602876" cy="4254500"/>
          </a:xfrm>
        </p:spPr>
        <p:txBody>
          <a:bodyPr>
            <a:noAutofit/>
          </a:bodyPr>
          <a:lstStyle/>
          <a:p>
            <a:pPr algn="just">
              <a:lnSpc>
                <a:spcPct val="110000"/>
              </a:lnSpc>
              <a:spcBef>
                <a:spcPts val="600"/>
              </a:spcBef>
            </a:pPr>
            <a:r>
              <a:rPr lang="zh-CN" altLang="en-US" sz="2400" b="1" dirty="0">
                <a:solidFill>
                  <a:schemeClr val="tx1"/>
                </a:solidFill>
                <a:latin typeface="黑体" panose="02010609060101010101" pitchFamily="49" charset="-122"/>
                <a:ea typeface="黑体" panose="02010609060101010101" pitchFamily="49" charset="-122"/>
              </a:rPr>
              <a:t>学习破坏牛蛙脑和脊髓的方法（或安死术）</a:t>
            </a:r>
            <a:endParaRPr lang="en-US" altLang="zh-CN" sz="2400" b="1" dirty="0">
              <a:solidFill>
                <a:schemeClr val="tx1"/>
              </a:solidFill>
              <a:latin typeface="黑体" panose="02010609060101010101" pitchFamily="49" charset="-122"/>
              <a:ea typeface="黑体" panose="02010609060101010101" pitchFamily="49" charset="-122"/>
            </a:endParaRPr>
          </a:p>
          <a:p>
            <a:pPr algn="just">
              <a:lnSpc>
                <a:spcPct val="110000"/>
              </a:lnSpc>
              <a:spcBef>
                <a:spcPts val="600"/>
              </a:spcBef>
            </a:pPr>
            <a:r>
              <a:rPr lang="zh-CN" altLang="en-US" sz="2400" b="1" dirty="0">
                <a:solidFill>
                  <a:schemeClr val="tx1"/>
                </a:solidFill>
                <a:latin typeface="黑体" panose="02010609060101010101" pitchFamily="49" charset="-122"/>
                <a:ea typeface="黑体" panose="02010609060101010101" pitchFamily="49" charset="-122"/>
              </a:rPr>
              <a:t>掌握制备牛蛙坐骨神经－腓肠肌标本的实验技术</a:t>
            </a:r>
            <a:endParaRPr lang="en-US" altLang="zh-CN" sz="2400" b="1" dirty="0">
              <a:solidFill>
                <a:schemeClr val="tx1"/>
              </a:solidFill>
              <a:latin typeface="黑体" panose="02010609060101010101" pitchFamily="49" charset="-122"/>
              <a:ea typeface="黑体" panose="02010609060101010101" pitchFamily="49" charset="-122"/>
            </a:endParaRPr>
          </a:p>
          <a:p>
            <a:pPr algn="just">
              <a:lnSpc>
                <a:spcPct val="110000"/>
              </a:lnSpc>
              <a:spcBef>
                <a:spcPts val="600"/>
              </a:spcBef>
            </a:pPr>
            <a:r>
              <a:rPr lang="zh-CN" altLang="en-US" sz="2400" b="1" dirty="0">
                <a:latin typeface="黑体" panose="02010609060101010101" pitchFamily="49" charset="-122"/>
                <a:ea typeface="黑体" panose="02010609060101010101" pitchFamily="49" charset="-122"/>
              </a:rPr>
              <a:t>掌握离体神经干动作电位的细胞外记录法及其基本波形的判断和测量</a:t>
            </a:r>
          </a:p>
          <a:p>
            <a:pPr algn="just">
              <a:lnSpc>
                <a:spcPct val="110000"/>
              </a:lnSpc>
              <a:spcBef>
                <a:spcPts val="600"/>
              </a:spcBef>
            </a:pPr>
            <a:r>
              <a:rPr lang="zh-CN" altLang="en-US" sz="2400" b="1" dirty="0">
                <a:latin typeface="黑体" panose="02010609060101010101" pitchFamily="49" charset="-122"/>
                <a:ea typeface="黑体" panose="02010609060101010101" pitchFamily="49" charset="-122"/>
              </a:rPr>
              <a:t>掌握坐骨神经干兴奋性的特点</a:t>
            </a:r>
            <a:endParaRPr lang="en-US" altLang="zh-CN" sz="2400" b="1" dirty="0">
              <a:latin typeface="黑体" panose="02010609060101010101" pitchFamily="49" charset="-122"/>
              <a:ea typeface="黑体" panose="02010609060101010101" pitchFamily="49" charset="-122"/>
            </a:endParaRPr>
          </a:p>
          <a:p>
            <a:pPr algn="just">
              <a:lnSpc>
                <a:spcPct val="110000"/>
              </a:lnSpc>
              <a:spcBef>
                <a:spcPts val="600"/>
              </a:spcBef>
            </a:pPr>
            <a:r>
              <a:rPr lang="zh-CN" altLang="en-US" sz="2400" b="1" dirty="0">
                <a:latin typeface="黑体" panose="02010609060101010101" pitchFamily="49" charset="-122"/>
                <a:ea typeface="黑体" panose="02010609060101010101" pitchFamily="49" charset="-122"/>
              </a:rPr>
              <a:t>了解肌肉收缩过程的时相变化</a:t>
            </a:r>
            <a:endParaRPr lang="en-US" altLang="zh-CN" sz="2400" b="1" dirty="0">
              <a:latin typeface="黑体" panose="02010609060101010101" pitchFamily="49" charset="-122"/>
              <a:ea typeface="黑体" panose="02010609060101010101" pitchFamily="49" charset="-122"/>
            </a:endParaRPr>
          </a:p>
          <a:p>
            <a:pPr algn="just">
              <a:lnSpc>
                <a:spcPct val="110000"/>
              </a:lnSpc>
              <a:spcBef>
                <a:spcPts val="600"/>
              </a:spcBef>
            </a:pPr>
            <a:r>
              <a:rPr lang="zh-CN" altLang="en-US" sz="2400" b="1" dirty="0">
                <a:latin typeface="黑体" panose="02010609060101010101" pitchFamily="49" charset="-122"/>
                <a:ea typeface="黑体" panose="02010609060101010101" pitchFamily="49" charset="-122"/>
              </a:rPr>
              <a:t>通过对支配肌肉收缩的神经进行刺激，观察刺激强度和频率对骨骼肌收缩形式的影响 </a:t>
            </a:r>
          </a:p>
        </p:txBody>
      </p:sp>
      <p:sp>
        <p:nvSpPr>
          <p:cNvPr id="21507" name="Rectangle 5"/>
          <p:cNvSpPr>
            <a:spLocks noChangeArrowheads="1"/>
          </p:cNvSpPr>
          <p:nvPr/>
        </p:nvSpPr>
        <p:spPr bwMode="auto">
          <a:xfrm>
            <a:off x="425580" y="575551"/>
            <a:ext cx="3644938" cy="58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pPr>
            <a:r>
              <a:rPr lang="en-US" altLang="zh-CN" sz="2800" b="1" dirty="0">
                <a:solidFill>
                  <a:srgbClr val="3A22C8"/>
                </a:solidFill>
                <a:ea typeface="黑体" panose="02010609060101010101" pitchFamily="49" charset="-122"/>
                <a:cs typeface="Arial" panose="020B0604020202020204" pitchFamily="34" charset="0"/>
              </a:rPr>
              <a:t>II </a:t>
            </a:r>
            <a:r>
              <a:rPr lang="en-US" altLang="zh-CN" sz="2800" b="1" dirty="0">
                <a:solidFill>
                  <a:srgbClr val="3A22C8"/>
                </a:solidFill>
                <a:latin typeface="黑体" panose="02010609060101010101" pitchFamily="49" charset="-122"/>
                <a:ea typeface="黑体" panose="02010609060101010101" pitchFamily="49" charset="-122"/>
              </a:rPr>
              <a:t> </a:t>
            </a:r>
            <a:r>
              <a:rPr lang="zh-CN" altLang="en-US" sz="2800" b="1" dirty="0">
                <a:solidFill>
                  <a:srgbClr val="3A22C8"/>
                </a:solidFill>
                <a:latin typeface="黑体" panose="02010609060101010101" pitchFamily="49" charset="-122"/>
                <a:ea typeface="黑体" panose="02010609060101010101" pitchFamily="49" charset="-122"/>
              </a:rPr>
              <a:t>实验目的</a:t>
            </a:r>
          </a:p>
        </p:txBody>
      </p:sp>
    </p:spTree>
    <p:extLst>
      <p:ext uri="{BB962C8B-B14F-4D97-AF65-F5344CB8AC3E}">
        <p14:creationId xmlns:p14="http://schemas.microsoft.com/office/powerpoint/2010/main" val="13218645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4294967295"/>
          </p:nvPr>
        </p:nvSpPr>
        <p:spPr>
          <a:xfrm>
            <a:off x="355751" y="1061105"/>
            <a:ext cx="8054939" cy="2838450"/>
          </a:xfrm>
        </p:spPr>
        <p:txBody>
          <a:bodyPr>
            <a:noAutofit/>
          </a:bodyPr>
          <a:lstStyle/>
          <a:p>
            <a:pPr marL="204788" indent="-204788" algn="just">
              <a:lnSpc>
                <a:spcPct val="110000"/>
              </a:lnSpc>
              <a:spcBef>
                <a:spcPts val="450"/>
              </a:spcBef>
              <a:buClr>
                <a:srgbClr val="9BBB59"/>
              </a:buClr>
              <a:buFont typeface="Wingdings 2" pitchFamily="18" charset="2"/>
              <a:buChar char=""/>
              <a:defRPr/>
            </a:pPr>
            <a:r>
              <a:rPr lang="zh-CN" altLang="en-US" sz="2400" b="1" dirty="0">
                <a:latin typeface="黑体" panose="02010609060101010101" pitchFamily="49" charset="-122"/>
                <a:ea typeface="黑体" panose="02010609060101010101" pitchFamily="49" charset="-122"/>
              </a:rPr>
              <a:t>牛蛙</a:t>
            </a:r>
            <a:r>
              <a:rPr lang="zh-CN" altLang="en-US" sz="2400" b="1" dirty="0">
                <a:latin typeface="黑体" panose="02010609060101010101" pitchFamily="49" charset="-122"/>
              </a:rPr>
              <a:t>：学名 </a:t>
            </a:r>
            <a:r>
              <a:rPr lang="en-US" altLang="zh-CN" sz="2400" b="1" i="1" dirty="0" err="1">
                <a:latin typeface="Times New Roman" panose="02020603050405020304" pitchFamily="18" charset="0"/>
                <a:cs typeface="Times New Roman" panose="02020603050405020304" pitchFamily="18" charset="0"/>
              </a:rPr>
              <a:t>Lithobates</a:t>
            </a:r>
            <a:r>
              <a:rPr lang="en-US" altLang="zh-CN" sz="2400" b="1" i="1" dirty="0">
                <a:latin typeface="Times New Roman" panose="02020603050405020304" pitchFamily="18" charset="0"/>
                <a:cs typeface="Times New Roman" panose="02020603050405020304" pitchFamily="18" charset="0"/>
              </a:rPr>
              <a:t> </a:t>
            </a:r>
            <a:r>
              <a:rPr lang="en-US" altLang="zh-CN" sz="2400" b="1" i="1" dirty="0" err="1">
                <a:latin typeface="Times New Roman" panose="02020603050405020304" pitchFamily="18" charset="0"/>
                <a:cs typeface="Times New Roman" panose="02020603050405020304" pitchFamily="18" charset="0"/>
              </a:rPr>
              <a:t>catesbeiana</a:t>
            </a:r>
            <a:r>
              <a:rPr lang="en-US" altLang="zh-CN" sz="2400" b="1" i="1" dirty="0">
                <a:latin typeface="Times New Roman" panose="02020603050405020304" pitchFamily="18" charset="0"/>
                <a:cs typeface="Times New Roman" panose="02020603050405020304" pitchFamily="18" charset="0"/>
              </a:rPr>
              <a:t> </a:t>
            </a:r>
            <a:r>
              <a:rPr lang="zh-CN" altLang="en-US" sz="2400" b="1" dirty="0">
                <a:latin typeface="黑体" panose="02010609060101010101" pitchFamily="49" charset="-122"/>
              </a:rPr>
              <a:t>，属于</a:t>
            </a:r>
            <a:r>
              <a:rPr lang="zh-CN" altLang="en-US" sz="2400" b="1" dirty="0">
                <a:latin typeface="黑体" panose="02010609060101010101" pitchFamily="49" charset="-122"/>
                <a:ea typeface="黑体" panose="02010609060101010101" pitchFamily="49" charset="-122"/>
              </a:rPr>
              <a:t>两栖纲，无尾目，蛙科。</a:t>
            </a:r>
            <a:endParaRPr lang="en-US" altLang="zh-CN" sz="2400" b="1" dirty="0">
              <a:latin typeface="黑体" panose="02010609060101010101" pitchFamily="49" charset="-122"/>
              <a:ea typeface="黑体" panose="02010609060101010101" pitchFamily="49" charset="-122"/>
            </a:endParaRPr>
          </a:p>
          <a:p>
            <a:pPr marL="204788" indent="-204788" algn="just">
              <a:lnSpc>
                <a:spcPct val="110000"/>
              </a:lnSpc>
              <a:spcBef>
                <a:spcPts val="450"/>
              </a:spcBef>
              <a:buClr>
                <a:srgbClr val="9BBB59"/>
              </a:buClr>
              <a:buFont typeface="Wingdings 2" pitchFamily="18" charset="2"/>
              <a:buChar char=""/>
              <a:defRPr/>
            </a:pPr>
            <a:r>
              <a:rPr lang="zh-CN" altLang="en-US" sz="2400" b="1" dirty="0">
                <a:latin typeface="黑体" panose="02010609060101010101" pitchFamily="49" charset="-122"/>
                <a:ea typeface="黑体" panose="02010609060101010101" pitchFamily="49" charset="-122"/>
              </a:rPr>
              <a:t>蛙类手术器械（探针、金冠剪、手术剪、手术镊、眼科剪、</a:t>
            </a:r>
            <a:r>
              <a:rPr lang="zh-CN" altLang="en-US" sz="2400" b="1" dirty="0">
                <a:solidFill>
                  <a:srgbClr val="000099"/>
                </a:solidFill>
                <a:latin typeface="黑体" panose="02010609060101010101" pitchFamily="49" charset="-122"/>
                <a:ea typeface="黑体" panose="02010609060101010101" pitchFamily="49" charset="-122"/>
              </a:rPr>
              <a:t>玻璃分针、</a:t>
            </a:r>
            <a:r>
              <a:rPr lang="zh-CN" altLang="en-US" sz="2400" b="1" dirty="0">
                <a:latin typeface="黑体" panose="02010609060101010101" pitchFamily="49" charset="-122"/>
                <a:ea typeface="黑体" panose="02010609060101010101" pitchFamily="49" charset="-122"/>
              </a:rPr>
              <a:t>蛙钉、纱布、医用缝合线），蜡盘，平皿或小烧杯，塑料滴管，锌铜弓，大烧杯（废物缸），任氏液</a:t>
            </a:r>
            <a:endParaRPr lang="en-US" altLang="zh-CN" sz="2400" b="1" dirty="0">
              <a:latin typeface="黑体" panose="02010609060101010101" pitchFamily="49" charset="-122"/>
              <a:ea typeface="黑体" panose="02010609060101010101" pitchFamily="49" charset="-122"/>
            </a:endParaRPr>
          </a:p>
          <a:p>
            <a:pPr marL="204788" indent="-204788" algn="just">
              <a:lnSpc>
                <a:spcPct val="110000"/>
              </a:lnSpc>
              <a:spcBef>
                <a:spcPts val="450"/>
              </a:spcBef>
              <a:buClr>
                <a:srgbClr val="9BBB59"/>
              </a:buClr>
              <a:buFont typeface="Wingdings 2" pitchFamily="18" charset="2"/>
              <a:buChar char=""/>
              <a:defRPr/>
            </a:pPr>
            <a:r>
              <a:rPr lang="en-US" altLang="zh-CN" sz="2400" b="1" dirty="0">
                <a:latin typeface="黑体" panose="02010609060101010101" pitchFamily="49" charset="-122"/>
                <a:ea typeface="黑体" panose="02010609060101010101" pitchFamily="49" charset="-122"/>
              </a:rPr>
              <a:t>RM6240E</a:t>
            </a:r>
            <a:r>
              <a:rPr lang="zh-CN" altLang="en-US" sz="2400" b="1" dirty="0">
                <a:latin typeface="黑体" panose="02010609060101010101" pitchFamily="49" charset="-122"/>
                <a:ea typeface="黑体" panose="02010609060101010101" pitchFamily="49" charset="-122"/>
              </a:rPr>
              <a:t>型多道生理信号采集处理系统（人体机能实验系统），</a:t>
            </a:r>
            <a:r>
              <a:rPr lang="zh-CN" altLang="en-US" sz="2400" b="1" dirty="0">
                <a:solidFill>
                  <a:srgbClr val="000099"/>
                </a:solidFill>
                <a:latin typeface="黑体" panose="02010609060101010101" pitchFamily="49" charset="-122"/>
                <a:ea typeface="黑体" panose="02010609060101010101" pitchFamily="49" charset="-122"/>
              </a:rPr>
              <a:t>屏蔽盒，张力换能器，</a:t>
            </a:r>
            <a:r>
              <a:rPr lang="zh-CN" altLang="en-US" sz="2400" b="1" dirty="0">
                <a:latin typeface="黑体" panose="02010609060101010101" pitchFamily="49" charset="-122"/>
                <a:ea typeface="黑体" panose="02010609060101010101" pitchFamily="49" charset="-122"/>
              </a:rPr>
              <a:t>刺激线，大头针，双凹夹</a:t>
            </a:r>
          </a:p>
        </p:txBody>
      </p:sp>
      <p:pic>
        <p:nvPicPr>
          <p:cNvPr id="3076" name="Picture 8"/>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175132" y="4244097"/>
            <a:ext cx="2416175" cy="1495425"/>
          </a:xfrm>
          <a:noFill/>
        </p:spPr>
      </p:pic>
      <p:sp>
        <p:nvSpPr>
          <p:cNvPr id="3078" name="Rectangle 5"/>
          <p:cNvSpPr>
            <a:spLocks noChangeArrowheads="1"/>
          </p:cNvSpPr>
          <p:nvPr/>
        </p:nvSpPr>
        <p:spPr bwMode="auto">
          <a:xfrm>
            <a:off x="1261512" y="2409208"/>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1350">
              <a:latin typeface="Constantia" pitchFamily="18" charset="0"/>
            </a:endParaRPr>
          </a:p>
        </p:txBody>
      </p:sp>
      <p:sp>
        <p:nvSpPr>
          <p:cNvPr id="2" name="Rectangle 7"/>
          <p:cNvSpPr>
            <a:spLocks noChangeArrowheads="1"/>
          </p:cNvSpPr>
          <p:nvPr/>
        </p:nvSpPr>
        <p:spPr bwMode="auto">
          <a:xfrm>
            <a:off x="1384738" y="5935959"/>
            <a:ext cx="881973" cy="369332"/>
          </a:xfrm>
          <a:prstGeom prst="rect">
            <a:avLst/>
          </a:prstGeom>
          <a:noFill/>
          <a:ln w="9525">
            <a:noFill/>
            <a:miter lim="800000"/>
            <a:headEnd/>
            <a:tailEnd/>
          </a:ln>
          <a:effectLst/>
        </p:spPr>
        <p:txBody>
          <a:bodyPr wrap="none">
            <a:spAutoFit/>
          </a:bodyPr>
          <a:lstStyle/>
          <a:p>
            <a:pPr>
              <a:defRPr/>
            </a:pPr>
            <a:r>
              <a:rPr lang="zh-CN" altLang="en-US" b="1" dirty="0">
                <a:latin typeface="黑体" panose="02010609060101010101" pitchFamily="49" charset="-122"/>
                <a:ea typeface="黑体" panose="02010609060101010101" pitchFamily="49" charset="-122"/>
              </a:rPr>
              <a:t>屏蔽盒</a:t>
            </a:r>
          </a:p>
        </p:txBody>
      </p:sp>
      <p:sp>
        <p:nvSpPr>
          <p:cNvPr id="3080" name="Text Box 9"/>
          <p:cNvSpPr txBox="1">
            <a:spLocks noChangeArrowheads="1"/>
          </p:cNvSpPr>
          <p:nvPr/>
        </p:nvSpPr>
        <p:spPr bwMode="auto">
          <a:xfrm>
            <a:off x="3709799" y="5935959"/>
            <a:ext cx="1346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dirty="0">
                <a:latin typeface="黑体" panose="02010609060101010101" pitchFamily="49" charset="-122"/>
                <a:ea typeface="黑体" panose="02010609060101010101" pitchFamily="49" charset="-122"/>
              </a:rPr>
              <a:t>张力换能器</a:t>
            </a:r>
          </a:p>
        </p:txBody>
      </p:sp>
      <p:sp>
        <p:nvSpPr>
          <p:cNvPr id="3081" name="Rectangle 5"/>
          <p:cNvSpPr>
            <a:spLocks noChangeArrowheads="1"/>
          </p:cNvSpPr>
          <p:nvPr/>
        </p:nvSpPr>
        <p:spPr bwMode="auto">
          <a:xfrm>
            <a:off x="212784" y="244665"/>
            <a:ext cx="3881517" cy="83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pPr>
            <a:r>
              <a:rPr lang="en-US" altLang="zh-CN" sz="2800" b="1" dirty="0">
                <a:solidFill>
                  <a:srgbClr val="3A22C8"/>
                </a:solidFill>
                <a:ea typeface="黑体" panose="02010609060101010101" pitchFamily="49" charset="-122"/>
                <a:cs typeface="Arial" panose="020B0604020202020204" pitchFamily="34" charset="0"/>
              </a:rPr>
              <a:t>III  </a:t>
            </a:r>
            <a:r>
              <a:rPr lang="zh-CN" altLang="en-US" sz="2800" b="1" dirty="0">
                <a:solidFill>
                  <a:srgbClr val="3A22C8"/>
                </a:solidFill>
                <a:latin typeface="黑体" panose="02010609060101010101" pitchFamily="49" charset="-122"/>
                <a:ea typeface="黑体" panose="02010609060101010101" pitchFamily="49" charset="-122"/>
              </a:rPr>
              <a:t>实验对象与器材</a:t>
            </a:r>
          </a:p>
        </p:txBody>
      </p:sp>
      <p:pic>
        <p:nvPicPr>
          <p:cNvPr id="12290" name="Picture 2" descr="E:\2014秋季\生理实验\照片\IMG_00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59" t="7948" r="8752" b="14637"/>
          <a:stretch/>
        </p:blipFill>
        <p:spPr bwMode="auto">
          <a:xfrm>
            <a:off x="540266" y="4209185"/>
            <a:ext cx="2347873" cy="15652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3"/>
          <p:cNvSpPr txBox="1">
            <a:spLocks noChangeArrowheads="1"/>
          </p:cNvSpPr>
          <p:nvPr/>
        </p:nvSpPr>
        <p:spPr bwMode="auto">
          <a:xfrm>
            <a:off x="6455665" y="5935959"/>
            <a:ext cx="1171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zh-CN" altLang="en-US" b="1" dirty="0">
                <a:latin typeface="黑体" panose="02010609060101010101" pitchFamily="49" charset="-122"/>
                <a:ea typeface="黑体" panose="02010609060101010101" pitchFamily="49" charset="-122"/>
              </a:rPr>
              <a:t>玻璃分针</a:t>
            </a:r>
          </a:p>
        </p:txBody>
      </p:sp>
      <p:pic>
        <p:nvPicPr>
          <p:cNvPr id="11" name="Picture 2" descr="http://www.shzeya.com/files/images/400/128563711438_400.jpg"/>
          <p:cNvPicPr>
            <a:picLocks noChangeAspect="1" noChangeArrowheads="1"/>
          </p:cNvPicPr>
          <p:nvPr/>
        </p:nvPicPr>
        <p:blipFill rotWithShape="1">
          <a:blip r:embed="rId5">
            <a:extLst>
              <a:ext uri="{28A0092B-C50C-407E-A947-70E740481C1C}">
                <a14:useLocalDpi xmlns:a14="http://schemas.microsoft.com/office/drawing/2010/main" val="0"/>
              </a:ext>
            </a:extLst>
          </a:blip>
          <a:srcRect l="5116" t="28348" r="8895" b="32913"/>
          <a:stretch/>
        </p:blipFill>
        <p:spPr bwMode="auto">
          <a:xfrm>
            <a:off x="5770066" y="4425633"/>
            <a:ext cx="2640624" cy="1189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91050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97028" y="1355142"/>
            <a:ext cx="4409766" cy="3165088"/>
            <a:chOff x="1475656" y="1463862"/>
            <a:chExt cx="7092955" cy="5104057"/>
          </a:xfrm>
        </p:grpSpPr>
        <p:pic>
          <p:nvPicPr>
            <p:cNvPr id="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463862"/>
              <a:ext cx="4896544" cy="3747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159469" y="5571407"/>
              <a:ext cx="1410886" cy="483916"/>
            </a:xfrm>
            <a:prstGeom prst="rect">
              <a:avLst/>
            </a:prstGeom>
          </p:spPr>
          <p:txBody>
            <a:bodyPr wrap="none">
              <a:spAutoFit/>
            </a:bodyPr>
            <a:lstStyle/>
            <a:p>
              <a:pPr>
                <a:defRPr/>
              </a:pPr>
              <a:r>
                <a:rPr lang="zh-CN" altLang="en-US" sz="1350" b="1" dirty="0">
                  <a:latin typeface="黑体" panose="02010609060101010101" pitchFamily="49" charset="-122"/>
                  <a:ea typeface="黑体" panose="02010609060101010101" pitchFamily="49" charset="-122"/>
                </a:rPr>
                <a:t>刺激输入</a:t>
              </a:r>
            </a:p>
          </p:txBody>
        </p:sp>
        <p:sp>
          <p:nvSpPr>
            <p:cNvPr id="4" name="矩形 3"/>
            <p:cNvSpPr/>
            <p:nvPr/>
          </p:nvSpPr>
          <p:spPr>
            <a:xfrm>
              <a:off x="3753138" y="5571407"/>
              <a:ext cx="1410886" cy="483916"/>
            </a:xfrm>
            <a:prstGeom prst="rect">
              <a:avLst/>
            </a:prstGeom>
          </p:spPr>
          <p:txBody>
            <a:bodyPr wrap="none">
              <a:spAutoFit/>
            </a:bodyPr>
            <a:lstStyle/>
            <a:p>
              <a:pPr>
                <a:defRPr/>
              </a:pPr>
              <a:r>
                <a:rPr lang="zh-CN" altLang="en-US" sz="1350" b="1" dirty="0">
                  <a:latin typeface="黑体" panose="02010609060101010101" pitchFamily="49" charset="-122"/>
                  <a:ea typeface="黑体" panose="02010609060101010101" pitchFamily="49" charset="-122"/>
                </a:rPr>
                <a:t>信号输出</a:t>
              </a:r>
            </a:p>
          </p:txBody>
        </p:sp>
        <p:sp>
          <p:nvSpPr>
            <p:cNvPr id="5" name="矩形 4"/>
            <p:cNvSpPr/>
            <p:nvPr/>
          </p:nvSpPr>
          <p:spPr>
            <a:xfrm>
              <a:off x="3253563" y="6084003"/>
              <a:ext cx="853958" cy="483916"/>
            </a:xfrm>
            <a:prstGeom prst="rect">
              <a:avLst/>
            </a:prstGeom>
          </p:spPr>
          <p:txBody>
            <a:bodyPr wrap="none">
              <a:spAutoFit/>
            </a:bodyPr>
            <a:lstStyle/>
            <a:p>
              <a:pPr>
                <a:defRPr/>
              </a:pPr>
              <a:r>
                <a:rPr lang="zh-CN" altLang="en-US" sz="1350" b="1" dirty="0">
                  <a:latin typeface="黑体" panose="02010609060101010101" pitchFamily="49" charset="-122"/>
                  <a:ea typeface="黑体" panose="02010609060101010101" pitchFamily="49" charset="-122"/>
                </a:rPr>
                <a:t>接地</a:t>
              </a:r>
            </a:p>
          </p:txBody>
        </p:sp>
        <p:sp>
          <p:nvSpPr>
            <p:cNvPr id="6" name="矩形 5"/>
            <p:cNvSpPr/>
            <p:nvPr/>
          </p:nvSpPr>
          <p:spPr>
            <a:xfrm>
              <a:off x="6600795" y="3974850"/>
              <a:ext cx="1967816" cy="818934"/>
            </a:xfrm>
            <a:prstGeom prst="rect">
              <a:avLst/>
            </a:prstGeom>
          </p:spPr>
          <p:txBody>
            <a:bodyPr wrap="none">
              <a:spAutoFit/>
            </a:bodyPr>
            <a:lstStyle/>
            <a:p>
              <a:pPr>
                <a:defRPr/>
              </a:pPr>
              <a:r>
                <a:rPr lang="zh-CN" altLang="en-US" sz="1350" b="1" dirty="0">
                  <a:latin typeface="黑体" panose="02010609060101010101" pitchFamily="49" charset="-122"/>
                  <a:ea typeface="黑体" panose="02010609060101010101" pitchFamily="49" charset="-122"/>
                </a:rPr>
                <a:t>胫腓骨固定器</a:t>
              </a:r>
              <a:endParaRPr lang="en-US" altLang="zh-CN" sz="1350" b="1" dirty="0">
                <a:latin typeface="黑体" panose="02010609060101010101" pitchFamily="49" charset="-122"/>
                <a:ea typeface="黑体" panose="02010609060101010101" pitchFamily="49" charset="-122"/>
              </a:endParaRPr>
            </a:p>
            <a:p>
              <a:pPr algn="ctr">
                <a:defRPr/>
              </a:pPr>
              <a:r>
                <a:rPr lang="zh-CN" altLang="en-US" sz="1350" b="1" dirty="0">
                  <a:latin typeface="黑体" panose="02010609060101010101" pitchFamily="49" charset="-122"/>
                  <a:ea typeface="黑体" panose="02010609060101010101" pitchFamily="49" charset="-122"/>
                </a:rPr>
                <a:t>（肌槽）</a:t>
              </a:r>
            </a:p>
          </p:txBody>
        </p:sp>
        <p:sp>
          <p:nvSpPr>
            <p:cNvPr id="7" name="左大括号 6"/>
            <p:cNvSpPr/>
            <p:nvPr/>
          </p:nvSpPr>
          <p:spPr>
            <a:xfrm rot="16200000">
              <a:off x="2899473" y="5123015"/>
              <a:ext cx="308336" cy="588445"/>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8" name="左大括号 7"/>
            <p:cNvSpPr/>
            <p:nvPr/>
          </p:nvSpPr>
          <p:spPr>
            <a:xfrm rot="16200000">
              <a:off x="4262651" y="4812704"/>
              <a:ext cx="210759" cy="1135930"/>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0" name="直接箭头连接符 9"/>
            <p:cNvCxnSpPr/>
            <p:nvPr/>
          </p:nvCxnSpPr>
          <p:spPr>
            <a:xfrm rot="10800000">
              <a:off x="3553088" y="5263069"/>
              <a:ext cx="0" cy="82093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flipV="1">
              <a:off x="4935994" y="3546964"/>
              <a:ext cx="1693904" cy="5447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6876255" y="1967918"/>
              <a:ext cx="1410886" cy="483916"/>
            </a:xfrm>
            <a:prstGeom prst="rect">
              <a:avLst/>
            </a:prstGeom>
          </p:spPr>
          <p:txBody>
            <a:bodyPr wrap="none">
              <a:spAutoFit/>
            </a:bodyPr>
            <a:lstStyle/>
            <a:p>
              <a:pPr>
                <a:defRPr/>
              </a:pPr>
              <a:r>
                <a:rPr lang="zh-CN" altLang="en-US" sz="1350" b="1" dirty="0">
                  <a:latin typeface="黑体" panose="02010609060101010101" pitchFamily="49" charset="-122"/>
                  <a:ea typeface="黑体" panose="02010609060101010101" pitchFamily="49" charset="-122"/>
                </a:rPr>
                <a:t>屏蔽盒盖</a:t>
              </a:r>
            </a:p>
          </p:txBody>
        </p:sp>
        <p:cxnSp>
          <p:nvCxnSpPr>
            <p:cNvPr id="15" name="直接箭头连接符 14"/>
            <p:cNvCxnSpPr/>
            <p:nvPr/>
          </p:nvCxnSpPr>
          <p:spPr>
            <a:xfrm flipH="1">
              <a:off x="5990289" y="2152584"/>
              <a:ext cx="88596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2" descr="E:\2014秋季\生理实验\照片\IMG_00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59" t="7948" r="8752" b="14637"/>
          <a:stretch/>
        </p:blipFill>
        <p:spPr bwMode="auto">
          <a:xfrm>
            <a:off x="4871447" y="1582747"/>
            <a:ext cx="2629129" cy="1752752"/>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7657264" y="2245725"/>
            <a:ext cx="1223412" cy="507831"/>
          </a:xfrm>
          <a:prstGeom prst="rect">
            <a:avLst/>
          </a:prstGeom>
        </p:spPr>
        <p:txBody>
          <a:bodyPr wrap="none">
            <a:spAutoFit/>
          </a:bodyPr>
          <a:lstStyle/>
          <a:p>
            <a:pPr>
              <a:defRPr/>
            </a:pPr>
            <a:r>
              <a:rPr lang="zh-CN" altLang="en-US" sz="1350" b="1" dirty="0">
                <a:latin typeface="黑体" panose="02010609060101010101" pitchFamily="49" charset="-122"/>
                <a:ea typeface="黑体" panose="02010609060101010101" pitchFamily="49" charset="-122"/>
              </a:rPr>
              <a:t>胫腓骨固定器</a:t>
            </a:r>
            <a:endParaRPr lang="en-US" altLang="zh-CN" sz="1350" b="1" dirty="0">
              <a:latin typeface="黑体" panose="02010609060101010101" pitchFamily="49" charset="-122"/>
              <a:ea typeface="黑体" panose="02010609060101010101" pitchFamily="49" charset="-122"/>
            </a:endParaRPr>
          </a:p>
          <a:p>
            <a:pPr algn="ctr">
              <a:defRPr/>
            </a:pPr>
            <a:r>
              <a:rPr lang="zh-CN" altLang="en-US" sz="1350" b="1" dirty="0">
                <a:latin typeface="黑体" panose="02010609060101010101" pitchFamily="49" charset="-122"/>
                <a:ea typeface="黑体" panose="02010609060101010101" pitchFamily="49" charset="-122"/>
              </a:rPr>
              <a:t>（肌槽）</a:t>
            </a:r>
          </a:p>
        </p:txBody>
      </p:sp>
      <p:cxnSp>
        <p:nvCxnSpPr>
          <p:cNvPr id="19" name="直接箭头连接符 18"/>
          <p:cNvCxnSpPr/>
          <p:nvPr/>
        </p:nvCxnSpPr>
        <p:spPr>
          <a:xfrm flipH="1">
            <a:off x="6441278" y="2384225"/>
            <a:ext cx="1208184" cy="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7">
            <a:extLst>
              <a:ext uri="{FF2B5EF4-FFF2-40B4-BE49-F238E27FC236}">
                <a16:creationId xmlns:a16="http://schemas.microsoft.com/office/drawing/2014/main" id="{42B14D38-E518-DFC9-0160-EDED045DEDA2}"/>
              </a:ext>
            </a:extLst>
          </p:cNvPr>
          <p:cNvSpPr>
            <a:spLocks noChangeArrowheads="1"/>
          </p:cNvSpPr>
          <p:nvPr/>
        </p:nvSpPr>
        <p:spPr bwMode="auto">
          <a:xfrm>
            <a:off x="3601475" y="4813588"/>
            <a:ext cx="1731564" cy="461665"/>
          </a:xfrm>
          <a:prstGeom prst="rect">
            <a:avLst/>
          </a:prstGeom>
          <a:noFill/>
          <a:ln w="9525">
            <a:noFill/>
            <a:miter lim="800000"/>
            <a:headEnd/>
            <a:tailEnd/>
          </a:ln>
          <a:effectLst/>
        </p:spPr>
        <p:txBody>
          <a:bodyPr wrap="none">
            <a:spAutoFit/>
          </a:bodyPr>
          <a:lstStyle/>
          <a:p>
            <a:pPr>
              <a:defRPr/>
            </a:pPr>
            <a:r>
              <a:rPr lang="zh-CN" altLang="en-US" sz="2400" b="1" dirty="0">
                <a:latin typeface="黑体" panose="02010609060101010101" pitchFamily="49" charset="-122"/>
                <a:ea typeface="黑体" panose="02010609060101010101" pitchFamily="49" charset="-122"/>
              </a:rPr>
              <a:t>屏蔽盒结构</a:t>
            </a:r>
          </a:p>
        </p:txBody>
      </p:sp>
    </p:spTree>
    <p:extLst>
      <p:ext uri="{BB962C8B-B14F-4D97-AF65-F5344CB8AC3E}">
        <p14:creationId xmlns:p14="http://schemas.microsoft.com/office/powerpoint/2010/main" val="187662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3D80D490-816E-CE9D-4A73-A51EA9F1500C}"/>
              </a:ext>
            </a:extLst>
          </p:cNvPr>
          <p:cNvGrpSpPr/>
          <p:nvPr/>
        </p:nvGrpSpPr>
        <p:grpSpPr>
          <a:xfrm>
            <a:off x="280219" y="1516459"/>
            <a:ext cx="8583562" cy="4104038"/>
            <a:chOff x="289068" y="1818914"/>
            <a:chExt cx="8583562" cy="4104038"/>
          </a:xfrm>
        </p:grpSpPr>
        <p:grpSp>
          <p:nvGrpSpPr>
            <p:cNvPr id="8" name="组合 7"/>
            <p:cNvGrpSpPr/>
            <p:nvPr/>
          </p:nvGrpSpPr>
          <p:grpSpPr>
            <a:xfrm>
              <a:off x="289068" y="1818914"/>
              <a:ext cx="8583562" cy="4104038"/>
              <a:chOff x="0" y="1086851"/>
              <a:chExt cx="9036496" cy="4095191"/>
            </a:xfrm>
          </p:grpSpPr>
          <p:grpSp>
            <p:nvGrpSpPr>
              <p:cNvPr id="3" name="组合 2"/>
              <p:cNvGrpSpPr/>
              <p:nvPr/>
            </p:nvGrpSpPr>
            <p:grpSpPr>
              <a:xfrm>
                <a:off x="0" y="1086851"/>
                <a:ext cx="9036496" cy="4095191"/>
                <a:chOff x="35496" y="1700808"/>
                <a:chExt cx="9036496" cy="4095191"/>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124" t="26493" r="12004" b="13956"/>
                <a:stretch/>
              </p:blipFill>
              <p:spPr bwMode="auto">
                <a:xfrm>
                  <a:off x="35496" y="1700808"/>
                  <a:ext cx="9036496" cy="4095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12728" y="3863876"/>
                  <a:ext cx="572431" cy="337824"/>
                </a:xfrm>
                <a:prstGeom prst="rect">
                  <a:avLst/>
                </a:prstGeom>
                <a:solidFill>
                  <a:srgbClr val="FFFFFF"/>
                </a:solidFill>
              </p:spPr>
              <p:txBody>
                <a:bodyPr wrap="none" rtlCol="0">
                  <a:spAutoFit/>
                </a:bodyPr>
                <a:lstStyle/>
                <a:p>
                  <a:r>
                    <a:rPr lang="en-US" altLang="zh-CN" sz="1600" dirty="0">
                      <a:solidFill>
                        <a:schemeClr val="tx1">
                          <a:lumMod val="85000"/>
                          <a:lumOff val="15000"/>
                        </a:schemeClr>
                      </a:solidFill>
                      <a:latin typeface="Times New Roman" panose="02020603050405020304" pitchFamily="18" charset="0"/>
                      <a:cs typeface="Times New Roman" panose="02020603050405020304" pitchFamily="18" charset="0"/>
                    </a:rPr>
                    <a:t>0.01</a:t>
                  </a:r>
                  <a:endParaRPr lang="zh-CN" altLang="en-US" sz="1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sp>
            <p:nvSpPr>
              <p:cNvPr id="7" name="矩形 6"/>
              <p:cNvSpPr/>
              <p:nvPr/>
            </p:nvSpPr>
            <p:spPr>
              <a:xfrm>
                <a:off x="2348692" y="1104762"/>
                <a:ext cx="4320480" cy="2880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 name="矩形 3">
              <a:extLst>
                <a:ext uri="{FF2B5EF4-FFF2-40B4-BE49-F238E27FC236}">
                  <a16:creationId xmlns:a16="http://schemas.microsoft.com/office/drawing/2014/main" id="{7C897AB1-5241-460B-930E-DB46F1561832}"/>
                </a:ext>
              </a:extLst>
            </p:cNvPr>
            <p:cNvSpPr/>
            <p:nvPr/>
          </p:nvSpPr>
          <p:spPr>
            <a:xfrm>
              <a:off x="3440130" y="2161768"/>
              <a:ext cx="1002085" cy="565698"/>
            </a:xfrm>
            <a:prstGeom prst="rect">
              <a:avLst/>
            </a:prstGeom>
            <a:noFill/>
            <a:ln w="317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a:extLst>
                <a:ext uri="{FF2B5EF4-FFF2-40B4-BE49-F238E27FC236}">
                  <a16:creationId xmlns:a16="http://schemas.microsoft.com/office/drawing/2014/main" id="{DE6117DF-74C6-433E-A0AC-9ED1A0A26B9C}"/>
                </a:ext>
              </a:extLst>
            </p:cNvPr>
            <p:cNvSpPr/>
            <p:nvPr/>
          </p:nvSpPr>
          <p:spPr>
            <a:xfrm>
              <a:off x="7085424" y="2161768"/>
              <a:ext cx="1251081" cy="282849"/>
            </a:xfrm>
            <a:prstGeom prst="rect">
              <a:avLst/>
            </a:prstGeom>
            <a:noFill/>
            <a:ln w="317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6" name="TextBox 5"/>
          <p:cNvSpPr txBox="1"/>
          <p:nvPr/>
        </p:nvSpPr>
        <p:spPr>
          <a:xfrm>
            <a:off x="141584" y="696968"/>
            <a:ext cx="8583563" cy="461665"/>
          </a:xfrm>
          <a:prstGeom prst="rect">
            <a:avLst/>
          </a:prstGeom>
          <a:noFill/>
        </p:spPr>
        <p:txBody>
          <a:bodyPr wrap="square" rtlCol="0">
            <a:spAutoFit/>
          </a:bodyPr>
          <a:lstStyle/>
          <a:p>
            <a:pPr algn="ctr">
              <a:spcBef>
                <a:spcPts val="1200"/>
              </a:spcBef>
              <a:spcAft>
                <a:spcPts val="600"/>
              </a:spcAft>
            </a:pPr>
            <a:r>
              <a:rPr lang="zh-CN" altLang="en-US" sz="1200" b="1" dirty="0">
                <a:latin typeface="黑体" panose="02010609060101010101" pitchFamily="49" charset="-122"/>
                <a:ea typeface="黑体" panose="02010609060101010101" pitchFamily="49" charset="-122"/>
              </a:rPr>
              <a:t>    </a:t>
            </a:r>
            <a:r>
              <a:rPr lang="zh-CN" altLang="en-US" sz="2400" b="1" dirty="0">
                <a:latin typeface="黑体" panose="02010609060101010101" pitchFamily="49" charset="-122"/>
                <a:ea typeface="黑体" panose="02010609060101010101" pitchFamily="49" charset="-122"/>
              </a:rPr>
              <a:t>几种常用生理盐溶液中固体成分的含量（</a:t>
            </a:r>
            <a:r>
              <a:rPr lang="en-US" altLang="zh-CN" sz="2400" b="1" dirty="0">
                <a:latin typeface="黑体" panose="02010609060101010101" pitchFamily="49" charset="-122"/>
                <a:ea typeface="黑体" panose="02010609060101010101" pitchFamily="49" charset="-122"/>
              </a:rPr>
              <a:t>g</a:t>
            </a:r>
            <a:r>
              <a:rPr lang="zh-CN" altLang="en-US" sz="2400" b="1" dirty="0">
                <a:latin typeface="黑体" panose="02010609060101010101" pitchFamily="49" charset="-122"/>
                <a:ea typeface="黑体" panose="02010609060101010101" pitchFamily="49" charset="-122"/>
              </a:rPr>
              <a:t>）   </a:t>
            </a:r>
          </a:p>
        </p:txBody>
      </p:sp>
    </p:spTree>
    <p:extLst>
      <p:ext uri="{BB962C8B-B14F-4D97-AF65-F5344CB8AC3E}">
        <p14:creationId xmlns:p14="http://schemas.microsoft.com/office/powerpoint/2010/main" val="173401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739739" y="2046198"/>
            <a:ext cx="7597775" cy="2806700"/>
          </a:xfrm>
        </p:spPr>
        <p:txBody>
          <a:bodyPr>
            <a:noAutofit/>
          </a:bodyPr>
          <a:lstStyle/>
          <a:p>
            <a:pPr algn="l">
              <a:lnSpc>
                <a:spcPct val="130000"/>
              </a:lnSpc>
              <a:defRPr/>
            </a:pPr>
            <a:r>
              <a:rPr lang="zh-CN" altLang="en-US" sz="3200" b="1" dirty="0">
                <a:solidFill>
                  <a:srgbClr val="171EA9"/>
                </a:solidFill>
                <a:effectLst/>
                <a:latin typeface="黑体" panose="02010609060101010101" pitchFamily="49" charset="-122"/>
                <a:ea typeface="黑体" panose="02010609060101010101" pitchFamily="49" charset="-122"/>
              </a:rPr>
              <a:t>实验</a:t>
            </a:r>
            <a:r>
              <a:rPr lang="en-US" altLang="zh-CN" sz="3200" b="1" dirty="0">
                <a:solidFill>
                  <a:srgbClr val="171EA9"/>
                </a:solidFill>
                <a:effectLst/>
                <a:latin typeface="黑体" panose="02010609060101010101" pitchFamily="49" charset="-122"/>
                <a:ea typeface="黑体" panose="02010609060101010101" pitchFamily="49" charset="-122"/>
              </a:rPr>
              <a:t>1</a:t>
            </a:r>
            <a:r>
              <a:rPr lang="zh-CN" altLang="en-US" sz="3200" b="1" dirty="0">
                <a:solidFill>
                  <a:srgbClr val="171EA9"/>
                </a:solidFill>
                <a:effectLst/>
                <a:latin typeface="黑体" panose="02010609060101010101" pitchFamily="49" charset="-122"/>
                <a:ea typeface="黑体" panose="02010609060101010101" pitchFamily="49" charset="-122"/>
              </a:rPr>
              <a:t>：</a:t>
            </a:r>
            <a:r>
              <a:rPr lang="zh-CN" altLang="en-US" sz="3200" b="1" dirty="0">
                <a:solidFill>
                  <a:srgbClr val="000099"/>
                </a:solidFill>
                <a:effectLst/>
                <a:latin typeface="黑体" panose="02010609060101010101" pitchFamily="49" charset="-122"/>
                <a:ea typeface="黑体" panose="02010609060101010101" pitchFamily="49" charset="-122"/>
              </a:rPr>
              <a:t>坐骨神经－腓肠肌标本的制备</a:t>
            </a:r>
            <a:br>
              <a:rPr lang="en-US" altLang="zh-CN" sz="3200" b="1" dirty="0">
                <a:solidFill>
                  <a:srgbClr val="000099"/>
                </a:solidFill>
                <a:effectLst/>
                <a:latin typeface="黑体" panose="02010609060101010101" pitchFamily="49" charset="-122"/>
                <a:ea typeface="黑体" panose="02010609060101010101" pitchFamily="49" charset="-122"/>
              </a:rPr>
            </a:br>
            <a:r>
              <a:rPr lang="en-US" altLang="zh-CN" sz="3200" b="1" dirty="0">
                <a:solidFill>
                  <a:srgbClr val="000099"/>
                </a:solidFill>
                <a:effectLst/>
                <a:latin typeface="黑体" panose="02010609060101010101" pitchFamily="49" charset="-122"/>
                <a:ea typeface="黑体" panose="02010609060101010101" pitchFamily="49" charset="-122"/>
              </a:rPr>
              <a:t>          </a:t>
            </a:r>
            <a:br>
              <a:rPr lang="en-US" altLang="zh-CN" sz="3200" b="1" dirty="0">
                <a:solidFill>
                  <a:srgbClr val="171EA9"/>
                </a:solidFill>
                <a:effectLst/>
                <a:latin typeface="黑体" panose="02010609060101010101" pitchFamily="49" charset="-122"/>
                <a:ea typeface="黑体" panose="02010609060101010101" pitchFamily="49" charset="-122"/>
              </a:rPr>
            </a:br>
            <a:r>
              <a:rPr lang="en-US" altLang="zh-CN" sz="3200" b="1" dirty="0">
                <a:solidFill>
                  <a:srgbClr val="171EA9"/>
                </a:solidFill>
                <a:effectLst/>
                <a:latin typeface="黑体" panose="02010609060101010101" pitchFamily="49" charset="-122"/>
                <a:ea typeface="黑体" panose="02010609060101010101" pitchFamily="49" charset="-122"/>
              </a:rPr>
              <a:t>    </a:t>
            </a:r>
            <a:endParaRPr lang="zh-CN" altLang="en-US" sz="3200" b="1" dirty="0">
              <a:solidFill>
                <a:srgbClr val="171EA9"/>
              </a:solidFill>
              <a:effectLst/>
              <a:latin typeface="黑体" panose="02010609060101010101" pitchFamily="49" charset="-122"/>
              <a:ea typeface="黑体" panose="02010609060101010101" pitchFamily="49" charset="-122"/>
            </a:endParaRPr>
          </a:p>
        </p:txBody>
      </p:sp>
      <p:sp>
        <p:nvSpPr>
          <p:cNvPr id="3" name="文本框 2">
            <a:extLst>
              <a:ext uri="{FF2B5EF4-FFF2-40B4-BE49-F238E27FC236}">
                <a16:creationId xmlns:a16="http://schemas.microsoft.com/office/drawing/2014/main" id="{9FE3D8D8-C360-317A-0C82-1EDDDF8B8D40}"/>
              </a:ext>
            </a:extLst>
          </p:cNvPr>
          <p:cNvSpPr txBox="1"/>
          <p:nvPr/>
        </p:nvSpPr>
        <p:spPr>
          <a:xfrm>
            <a:off x="443133" y="705116"/>
            <a:ext cx="4572000" cy="523220"/>
          </a:xfrm>
          <a:prstGeom prst="rect">
            <a:avLst/>
          </a:prstGeom>
          <a:noFill/>
        </p:spPr>
        <p:txBody>
          <a:bodyPr wrap="square">
            <a:spAutoFit/>
          </a:bodyPr>
          <a:lstStyle/>
          <a:p>
            <a:r>
              <a:rPr lang="en-US" altLang="zh-CN" sz="2800" b="1" dirty="0">
                <a:solidFill>
                  <a:srgbClr val="171EA9"/>
                </a:solidFill>
                <a:latin typeface="Arial" panose="020B0604020202020204" pitchFamily="34" charset="0"/>
                <a:ea typeface="黑体" panose="02010609060101010101" pitchFamily="49" charset="-122"/>
                <a:cs typeface="Arial" panose="020B0604020202020204" pitchFamily="34" charset="0"/>
              </a:rPr>
              <a:t>IV</a:t>
            </a:r>
            <a:r>
              <a:rPr lang="en-US" altLang="zh-CN" sz="2800" b="1" dirty="0">
                <a:solidFill>
                  <a:srgbClr val="171EA9"/>
                </a:solidFill>
                <a:latin typeface="黑体" panose="02010609060101010101" pitchFamily="49" charset="-122"/>
                <a:ea typeface="黑体" panose="02010609060101010101" pitchFamily="49" charset="-122"/>
              </a:rPr>
              <a:t> </a:t>
            </a:r>
            <a:r>
              <a:rPr lang="zh-CN" altLang="en-US" sz="2800" b="1" dirty="0">
                <a:solidFill>
                  <a:srgbClr val="171EA9"/>
                </a:solidFill>
                <a:latin typeface="黑体" panose="02010609060101010101" pitchFamily="49" charset="-122"/>
                <a:ea typeface="黑体" panose="02010609060101010101" pitchFamily="49" charset="-122"/>
              </a:rPr>
              <a:t>实验过程</a:t>
            </a:r>
            <a:endParaRPr lang="zh-CN" altLang="en-US" sz="2800" dirty="0"/>
          </a:p>
        </p:txBody>
      </p:sp>
    </p:spTree>
    <p:extLst>
      <p:ext uri="{BB962C8B-B14F-4D97-AF65-F5344CB8AC3E}">
        <p14:creationId xmlns:p14="http://schemas.microsoft.com/office/powerpoint/2010/main" val="203785003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4A2A19F-010A-4AC6-9500-DCB6A371D899}"/>
              </a:ext>
            </a:extLst>
          </p:cNvPr>
          <p:cNvSpPr>
            <a:spLocks noGrp="1"/>
          </p:cNvSpPr>
          <p:nvPr>
            <p:ph idx="1"/>
          </p:nvPr>
        </p:nvSpPr>
        <p:spPr>
          <a:xfrm>
            <a:off x="336238" y="1009661"/>
            <a:ext cx="7965281" cy="4834360"/>
          </a:xfrm>
        </p:spPr>
        <p:txBody>
          <a:bodyPr>
            <a:noAutofit/>
          </a:bodyPr>
          <a:lstStyle/>
          <a:p>
            <a:pPr marL="0" indent="0" algn="just">
              <a:lnSpc>
                <a:spcPct val="110000"/>
              </a:lnSpc>
              <a:buNone/>
            </a:pPr>
            <a:r>
              <a:rPr lang="en-US" altLang="zh-CN" sz="2800" b="1" dirty="0">
                <a:latin typeface="黑体" panose="02010609060101010101" pitchFamily="49" charset="-122"/>
                <a:ea typeface="黑体" panose="02010609060101010101" pitchFamily="49" charset="-122"/>
              </a:rPr>
              <a:t>1.</a:t>
            </a:r>
            <a:r>
              <a:rPr lang="zh-CN" altLang="en-US" sz="2800" b="1" dirty="0">
                <a:latin typeface="黑体" panose="02010609060101010101" pitchFamily="49" charset="-122"/>
                <a:ea typeface="黑体" panose="02010609060101010101" pitchFamily="49" charset="-122"/>
              </a:rPr>
              <a:t>双毁髓法处死牛蛙：</a:t>
            </a:r>
            <a:endParaRPr lang="en-US" altLang="zh-CN" sz="2800" b="1" dirty="0">
              <a:latin typeface="黑体" panose="02010609060101010101" pitchFamily="49" charset="-122"/>
              <a:ea typeface="黑体" panose="02010609060101010101" pitchFamily="49" charset="-122"/>
            </a:endParaRPr>
          </a:p>
          <a:p>
            <a:pPr marL="0" indent="0" algn="just">
              <a:lnSpc>
                <a:spcPct val="110000"/>
              </a:lnSpc>
              <a:buNone/>
            </a:pPr>
            <a:endParaRPr lang="en-US" altLang="zh-CN" sz="2400" b="1" dirty="0">
              <a:latin typeface="黑体" panose="02010609060101010101" pitchFamily="49" charset="-122"/>
              <a:ea typeface="黑体" panose="02010609060101010101" pitchFamily="49" charset="-122"/>
            </a:endParaRPr>
          </a:p>
          <a:p>
            <a:pPr algn="just">
              <a:lnSpc>
                <a:spcPct val="110000"/>
              </a:lnSpc>
            </a:pPr>
            <a:r>
              <a:rPr lang="zh-CN" altLang="en-US" sz="2400" b="1" dirty="0">
                <a:latin typeface="黑体" panose="02010609060101010101" pitchFamily="49" charset="-122"/>
                <a:ea typeface="黑体" panose="02010609060101010101" pitchFamily="49" charset="-122"/>
              </a:rPr>
              <a:t>左手握牛蛙，用食指下压头部前端使头前俯。</a:t>
            </a:r>
            <a:endParaRPr lang="en-US" altLang="zh-CN" sz="2400" b="1" dirty="0">
              <a:latin typeface="黑体" panose="02010609060101010101" pitchFamily="49" charset="-122"/>
              <a:ea typeface="黑体" panose="02010609060101010101" pitchFamily="49" charset="-122"/>
            </a:endParaRPr>
          </a:p>
          <a:p>
            <a:pPr algn="just">
              <a:lnSpc>
                <a:spcPct val="110000"/>
              </a:lnSpc>
            </a:pPr>
            <a:r>
              <a:rPr lang="zh-CN" altLang="en-US" sz="2400" b="1" dirty="0">
                <a:latin typeface="黑体" panose="02010609060101010101" pitchFamily="49" charset="-122"/>
                <a:ea typeface="黑体" panose="02010609060101010101" pitchFamily="49" charset="-122"/>
              </a:rPr>
              <a:t>右手持探针由头背侧前端沿正中线向脊柱端触划，当触到位于两个鼓膜之间凹陷处即枕骨大孔处时，将探针垂直插入，左右摇动，切断脑和脊髓的联系，然后将探针向前刺入颅腔内，将探针左右摇动、旋转，</a:t>
            </a:r>
            <a:r>
              <a:rPr lang="zh-CN" altLang="en-US" sz="2400" b="1" dirty="0">
                <a:solidFill>
                  <a:srgbClr val="000099"/>
                </a:solidFill>
                <a:latin typeface="黑体" panose="02010609060101010101" pitchFamily="49" charset="-122"/>
                <a:ea typeface="黑体" panose="02010609060101010101" pitchFamily="49" charset="-122"/>
              </a:rPr>
              <a:t>捣毁脑组织</a:t>
            </a:r>
            <a:r>
              <a:rPr lang="zh-CN" altLang="en-US" sz="2400" b="1" dirty="0">
                <a:latin typeface="黑体" panose="02010609060101010101" pitchFamily="49" charset="-122"/>
                <a:ea typeface="黑体" panose="02010609060101010101" pitchFamily="49" charset="-122"/>
              </a:rPr>
              <a:t>。制成脊蛙。</a:t>
            </a:r>
            <a:endParaRPr lang="en-US" altLang="zh-CN" sz="2400" b="1" dirty="0">
              <a:latin typeface="黑体" panose="02010609060101010101" pitchFamily="49" charset="-122"/>
              <a:ea typeface="黑体" panose="02010609060101010101" pitchFamily="49" charset="-122"/>
            </a:endParaRPr>
          </a:p>
          <a:p>
            <a:pPr algn="just">
              <a:lnSpc>
                <a:spcPct val="110000"/>
              </a:lnSpc>
              <a:spcBef>
                <a:spcPts val="450"/>
              </a:spcBef>
            </a:pPr>
            <a:r>
              <a:rPr lang="zh-CN" altLang="en-US" sz="2400" b="1" dirty="0">
                <a:latin typeface="黑体" panose="02010609060101010101" pitchFamily="49" charset="-122"/>
                <a:ea typeface="黑体" panose="02010609060101010101" pitchFamily="49" charset="-122"/>
              </a:rPr>
              <a:t>将探针退回枕骨大孔，沿与脊椎骨平行的方向向后刺入脊椎，不断捻动探针，使之刺入整个椎管内，彻底</a:t>
            </a:r>
            <a:r>
              <a:rPr lang="zh-CN" altLang="en-US" sz="2400" b="1" dirty="0">
                <a:solidFill>
                  <a:srgbClr val="000099"/>
                </a:solidFill>
                <a:latin typeface="黑体" panose="02010609060101010101" pitchFamily="49" charset="-122"/>
                <a:ea typeface="黑体" panose="02010609060101010101" pitchFamily="49" charset="-122"/>
              </a:rPr>
              <a:t>捣毁脊髓</a:t>
            </a:r>
            <a:r>
              <a:rPr lang="zh-CN" altLang="en-US" sz="2400" b="1" dirty="0">
                <a:latin typeface="黑体" panose="02010609060101010101" pitchFamily="49" charset="-122"/>
                <a:ea typeface="黑体" panose="02010609060101010101" pitchFamily="49" charset="-122"/>
              </a:rPr>
              <a:t>。</a:t>
            </a:r>
            <a:endParaRPr lang="en-US" altLang="zh-CN" sz="2400" b="1" dirty="0">
              <a:latin typeface="黑体" panose="02010609060101010101" pitchFamily="49" charset="-122"/>
              <a:ea typeface="黑体" panose="02010609060101010101" pitchFamily="49" charset="-122"/>
            </a:endParaRPr>
          </a:p>
          <a:p>
            <a:pPr marL="226457" lvl="1" indent="0" algn="just">
              <a:lnSpc>
                <a:spcPct val="110000"/>
              </a:lnSpc>
              <a:buNone/>
            </a:pPr>
            <a:endParaRPr lang="zh-CN" altLang="en-US" dirty="0"/>
          </a:p>
        </p:txBody>
      </p:sp>
      <p:pic>
        <p:nvPicPr>
          <p:cNvPr id="6" name="图片 5">
            <a:extLst>
              <a:ext uri="{FF2B5EF4-FFF2-40B4-BE49-F238E27FC236}">
                <a16:creationId xmlns:a16="http://schemas.microsoft.com/office/drawing/2014/main" id="{7B4B22F0-19C8-49BB-9FB8-D24E7AAC417F}"/>
              </a:ext>
            </a:extLst>
          </p:cNvPr>
          <p:cNvPicPr>
            <a:picLocks noChangeAspect="1"/>
          </p:cNvPicPr>
          <p:nvPr/>
        </p:nvPicPr>
        <p:blipFill rotWithShape="1">
          <a:blip r:embed="rId2"/>
          <a:srcRect l="9754" t="24544" r="30055" b="22967"/>
          <a:stretch/>
        </p:blipFill>
        <p:spPr>
          <a:xfrm>
            <a:off x="6401868" y="608512"/>
            <a:ext cx="2334212" cy="1357100"/>
          </a:xfrm>
          <a:prstGeom prst="rect">
            <a:avLst/>
          </a:prstGeom>
        </p:spPr>
      </p:pic>
    </p:spTree>
    <p:extLst>
      <p:ext uri="{BB962C8B-B14F-4D97-AF65-F5344CB8AC3E}">
        <p14:creationId xmlns:p14="http://schemas.microsoft.com/office/powerpoint/2010/main" val="1340821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1D305F73-8AE2-4658-81FD-E9363763D33F}"/>
              </a:ext>
            </a:extLst>
          </p:cNvPr>
          <p:cNvSpPr>
            <a:spLocks noGrp="1"/>
          </p:cNvSpPr>
          <p:nvPr>
            <p:ph idx="1"/>
          </p:nvPr>
        </p:nvSpPr>
        <p:spPr>
          <a:xfrm>
            <a:off x="439058" y="1037676"/>
            <a:ext cx="5251323" cy="4272878"/>
          </a:xfrm>
        </p:spPr>
        <p:txBody>
          <a:bodyPr>
            <a:noAutofit/>
          </a:bodyPr>
          <a:lstStyle/>
          <a:p>
            <a:pPr marL="0" indent="0">
              <a:lnSpc>
                <a:spcPct val="110000"/>
              </a:lnSpc>
              <a:buNone/>
            </a:pPr>
            <a:r>
              <a:rPr lang="en-US" altLang="zh-CN" sz="2800" b="1" dirty="0">
                <a:latin typeface="黑体" panose="02010609060101010101" pitchFamily="49" charset="-122"/>
                <a:ea typeface="黑体" panose="02010609060101010101" pitchFamily="49" charset="-122"/>
              </a:rPr>
              <a:t>1.</a:t>
            </a:r>
            <a:r>
              <a:rPr lang="zh-CN" altLang="en-US" sz="2800" b="1" dirty="0">
                <a:latin typeface="黑体" panose="02010609060101010101" pitchFamily="49" charset="-122"/>
                <a:ea typeface="黑体" panose="02010609060101010101" pitchFamily="49" charset="-122"/>
              </a:rPr>
              <a:t>牛蛙安死术</a:t>
            </a:r>
            <a:endParaRPr lang="en-US" altLang="zh-CN" sz="2800" b="1" dirty="0">
              <a:latin typeface="黑体" panose="02010609060101010101" pitchFamily="49" charset="-122"/>
              <a:ea typeface="黑体" panose="02010609060101010101" pitchFamily="49" charset="-122"/>
            </a:endParaRPr>
          </a:p>
          <a:p>
            <a:pPr>
              <a:lnSpc>
                <a:spcPct val="110000"/>
              </a:lnSpc>
            </a:pPr>
            <a:endParaRPr lang="en-US" altLang="zh-CN" sz="2400" b="1" dirty="0">
              <a:latin typeface="黑体" panose="02010609060101010101" pitchFamily="49" charset="-122"/>
              <a:ea typeface="黑体" panose="02010609060101010101" pitchFamily="49" charset="-122"/>
            </a:endParaRPr>
          </a:p>
          <a:p>
            <a:pPr>
              <a:lnSpc>
                <a:spcPct val="110000"/>
              </a:lnSpc>
            </a:pPr>
            <a:r>
              <a:rPr lang="zh-CN" altLang="en-US" sz="2400" b="1" dirty="0">
                <a:latin typeface="黑体" panose="02010609060101010101" pitchFamily="49" charset="-122"/>
                <a:ea typeface="黑体" panose="02010609060101010101" pitchFamily="49" charset="-122"/>
              </a:rPr>
              <a:t>用右手拇指和食指夹住牛蛙，将牛蛙从容器中取出，放于盛有</a:t>
            </a:r>
            <a:r>
              <a:rPr lang="en-US" altLang="zh-CN" sz="2400" b="1" dirty="0">
                <a:latin typeface="黑体" panose="02010609060101010101" pitchFamily="49" charset="-122"/>
                <a:ea typeface="黑体" panose="02010609060101010101" pitchFamily="49" charset="-122"/>
              </a:rPr>
              <a:t>10g/L MS-222</a:t>
            </a:r>
            <a:r>
              <a:rPr lang="zh-CN" altLang="en-US" sz="2400" b="1" dirty="0">
                <a:latin typeface="黑体" panose="02010609060101010101" pitchFamily="49" charset="-122"/>
                <a:ea typeface="黑体" panose="02010609060101010101" pitchFamily="49" charset="-122"/>
              </a:rPr>
              <a:t>的麻醉剂中浸泡</a:t>
            </a:r>
            <a:r>
              <a:rPr lang="en-US" altLang="zh-CN" sz="2400" b="1" dirty="0">
                <a:latin typeface="黑体" panose="02010609060101010101" pitchFamily="49" charset="-122"/>
                <a:ea typeface="黑体" panose="02010609060101010101" pitchFamily="49" charset="-122"/>
              </a:rPr>
              <a:t>15~20 min</a:t>
            </a:r>
            <a:r>
              <a:rPr lang="zh-CN" altLang="en-US" sz="2400" b="1" dirty="0">
                <a:latin typeface="黑体" panose="02010609060101010101" pitchFamily="49" charset="-122"/>
                <a:ea typeface="黑体" panose="02010609060101010101" pitchFamily="49" charset="-122"/>
              </a:rPr>
              <a:t>，动物即可死亡。</a:t>
            </a:r>
            <a:endParaRPr lang="en-US" altLang="zh-CN" sz="2400" b="1" dirty="0">
              <a:latin typeface="黑体" panose="02010609060101010101" pitchFamily="49" charset="-122"/>
              <a:ea typeface="黑体" panose="02010609060101010101" pitchFamily="49" charset="-122"/>
            </a:endParaRPr>
          </a:p>
          <a:p>
            <a:pPr>
              <a:lnSpc>
                <a:spcPct val="110000"/>
              </a:lnSpc>
            </a:pPr>
            <a:r>
              <a:rPr lang="zh-CN" altLang="en-US" sz="2400" b="1" dirty="0">
                <a:latin typeface="黑体" panose="02010609060101010101" pitchFamily="49" charset="-122"/>
                <a:ea typeface="黑体" panose="02010609060101010101" pitchFamily="49" charset="-122"/>
              </a:rPr>
              <a:t>动物死亡的标志是：</a:t>
            </a:r>
            <a:r>
              <a:rPr lang="zh-CN" altLang="zh-CN" sz="2400" b="1" dirty="0">
                <a:latin typeface="黑体" panose="02010609060101010101" pitchFamily="49" charset="-122"/>
                <a:ea typeface="黑体" panose="02010609060101010101" pitchFamily="49" charset="-122"/>
                <a:cs typeface="Times New Roman" panose="02020603050405020304" pitchFamily="18" charset="0"/>
              </a:rPr>
              <a:t>形体对称、</a:t>
            </a:r>
            <a:r>
              <a:rPr lang="zh-CN" altLang="en-US" sz="2400" b="1" dirty="0">
                <a:latin typeface="黑体" panose="02010609060101010101" pitchFamily="49" charset="-122"/>
                <a:ea typeface="黑体" panose="02010609060101010101" pitchFamily="49" charset="-122"/>
                <a:cs typeface="Times New Roman" panose="02020603050405020304" pitchFamily="18" charset="0"/>
              </a:rPr>
              <a:t>肌肉松弛、</a:t>
            </a:r>
            <a:r>
              <a:rPr lang="zh-CN" altLang="zh-CN" sz="2400" b="1" dirty="0">
                <a:latin typeface="黑体" panose="02010609060101010101" pitchFamily="49" charset="-122"/>
                <a:ea typeface="黑体" panose="02010609060101010101" pitchFamily="49" charset="-122"/>
                <a:cs typeface="Times New Roman" panose="02020603050405020304" pitchFamily="18" charset="0"/>
              </a:rPr>
              <a:t>四肢</a:t>
            </a:r>
            <a:r>
              <a:rPr lang="zh-CN" altLang="en-US" sz="2400" b="1" dirty="0">
                <a:latin typeface="黑体" panose="02010609060101010101" pitchFamily="49" charset="-122"/>
                <a:ea typeface="黑体" panose="02010609060101010101" pitchFamily="49" charset="-122"/>
                <a:cs typeface="Times New Roman" panose="02020603050405020304" pitchFamily="18" charset="0"/>
              </a:rPr>
              <a:t>瘫</a:t>
            </a:r>
            <a:r>
              <a:rPr lang="zh-CN" altLang="zh-CN" sz="2400" b="1" dirty="0">
                <a:latin typeface="黑体" panose="02010609060101010101" pitchFamily="49" charset="-122"/>
                <a:ea typeface="黑体" panose="02010609060101010101" pitchFamily="49" charset="-122"/>
                <a:cs typeface="Times New Roman" panose="02020603050405020304" pitchFamily="18" charset="0"/>
              </a:rPr>
              <a:t>软、呼吸消失，整个身体包括头部均浮于麻醉剂中。</a:t>
            </a:r>
            <a:endParaRPr lang="zh-CN" altLang="en-US" sz="2400" b="1" dirty="0">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1FB0974C-A18C-46EE-AA3A-85507BC5C301}"/>
              </a:ext>
            </a:extLst>
          </p:cNvPr>
          <p:cNvPicPr>
            <a:picLocks noChangeAspect="1"/>
          </p:cNvPicPr>
          <p:nvPr/>
        </p:nvPicPr>
        <p:blipFill rotWithShape="1">
          <a:blip r:embed="rId3"/>
          <a:srcRect l="16800" t="14175" r="53105" b="27032"/>
          <a:stretch/>
        </p:blipFill>
        <p:spPr>
          <a:xfrm>
            <a:off x="6019306" y="2026077"/>
            <a:ext cx="2251391" cy="2932044"/>
          </a:xfrm>
          <a:prstGeom prst="rect">
            <a:avLst/>
          </a:prstGeom>
        </p:spPr>
      </p:pic>
    </p:spTree>
    <p:extLst>
      <p:ext uri="{BB962C8B-B14F-4D97-AF65-F5344CB8AC3E}">
        <p14:creationId xmlns:p14="http://schemas.microsoft.com/office/powerpoint/2010/main" val="2802414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7">
            <a:extLst>
              <a:ext uri="{FF2B5EF4-FFF2-40B4-BE49-F238E27FC236}">
                <a16:creationId xmlns:a16="http://schemas.microsoft.com/office/drawing/2014/main" id="{5AE77521-1194-4ADD-87F6-865830E6F3F1}"/>
              </a:ext>
            </a:extLst>
          </p:cNvPr>
          <p:cNvSpPr>
            <a:spLocks noGrp="1"/>
          </p:cNvSpPr>
          <p:nvPr>
            <p:ph idx="1"/>
          </p:nvPr>
        </p:nvSpPr>
        <p:spPr>
          <a:xfrm>
            <a:off x="403146" y="185702"/>
            <a:ext cx="7912820" cy="4213081"/>
          </a:xfrm>
        </p:spPr>
        <p:txBody>
          <a:bodyPr>
            <a:noAutofit/>
          </a:bodyPr>
          <a:lstStyle/>
          <a:p>
            <a:pPr marL="0" indent="0" algn="just">
              <a:lnSpc>
                <a:spcPct val="100000"/>
              </a:lnSpc>
              <a:spcBef>
                <a:spcPts val="0"/>
              </a:spcBef>
              <a:buNone/>
            </a:pPr>
            <a:r>
              <a:rPr lang="en-US" altLang="zh-CN" sz="2800" b="1" dirty="0">
                <a:latin typeface="黑体" panose="02010609060101010101" pitchFamily="49" charset="-122"/>
                <a:ea typeface="黑体" panose="02010609060101010101" pitchFamily="49" charset="-122"/>
              </a:rPr>
              <a:t>2. </a:t>
            </a:r>
            <a:r>
              <a:rPr lang="zh-CN" altLang="en-US" sz="2800" b="1" dirty="0">
                <a:latin typeface="黑体" panose="02010609060101010101" pitchFamily="49" charset="-122"/>
                <a:ea typeface="黑体" panose="02010609060101010101" pitchFamily="49" charset="-122"/>
              </a:rPr>
              <a:t>下肢标本的制备</a:t>
            </a:r>
            <a:r>
              <a:rPr lang="en-US" altLang="zh-CN" sz="2800" b="1" dirty="0">
                <a:latin typeface="黑体" panose="02010609060101010101" pitchFamily="49" charset="-122"/>
                <a:ea typeface="黑体" panose="02010609060101010101" pitchFamily="49" charset="-122"/>
              </a:rPr>
              <a:t>:</a:t>
            </a:r>
          </a:p>
          <a:p>
            <a:pPr marL="0" indent="0" algn="just">
              <a:lnSpc>
                <a:spcPct val="100000"/>
              </a:lnSpc>
              <a:spcBef>
                <a:spcPts val="600"/>
              </a:spcBef>
              <a:buNone/>
            </a:pPr>
            <a:r>
              <a:rPr lang="zh-CN" altLang="en-US"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）剪去躯干上部及内脏    </a:t>
            </a:r>
          </a:p>
          <a:p>
            <a:pPr algn="just">
              <a:lnSpc>
                <a:spcPct val="100000"/>
              </a:lnSpc>
              <a:spcBef>
                <a:spcPts val="0"/>
              </a:spcBef>
            </a:pPr>
            <a:r>
              <a:rPr lang="zh-CN" altLang="en-US" sz="2400" b="1" dirty="0">
                <a:latin typeface="黑体" panose="02010609060101010101" pitchFamily="49" charset="-122"/>
                <a:ea typeface="黑体" panose="02010609060101010101" pitchFamily="49" charset="-122"/>
              </a:rPr>
              <a:t>从耻骨联合开始向腹腔左右两侧剪开皮肤和肌肉直至两前肢后侧。</a:t>
            </a:r>
            <a:endParaRPr lang="en-US" altLang="zh-CN" sz="2400" b="1" dirty="0">
              <a:latin typeface="黑体" panose="02010609060101010101" pitchFamily="49" charset="-122"/>
              <a:ea typeface="黑体" panose="02010609060101010101" pitchFamily="49" charset="-122"/>
            </a:endParaRPr>
          </a:p>
          <a:p>
            <a:pPr algn="just">
              <a:lnSpc>
                <a:spcPct val="100000"/>
              </a:lnSpc>
              <a:spcBef>
                <a:spcPts val="0"/>
              </a:spcBef>
            </a:pPr>
            <a:r>
              <a:rPr lang="zh-CN" altLang="en-US" sz="2400" b="1" dirty="0">
                <a:latin typeface="黑体" panose="02010609060101010101" pitchFamily="49" charset="-122"/>
                <a:ea typeface="黑体" panose="02010609060101010101" pitchFamily="49" charset="-122"/>
              </a:rPr>
              <a:t>轻轻提起耻骨联合处的内脏，小心剪开，可看到位于腰骶段的坐骨神经丛。</a:t>
            </a:r>
            <a:endParaRPr lang="en-US" altLang="zh-CN" sz="2400" b="1" dirty="0">
              <a:latin typeface="黑体" panose="02010609060101010101" pitchFamily="49" charset="-122"/>
              <a:ea typeface="黑体" panose="02010609060101010101" pitchFamily="49" charset="-122"/>
            </a:endParaRPr>
          </a:p>
          <a:p>
            <a:pPr algn="just">
              <a:lnSpc>
                <a:spcPct val="100000"/>
              </a:lnSpc>
              <a:spcBef>
                <a:spcPts val="0"/>
              </a:spcBef>
            </a:pPr>
            <a:r>
              <a:rPr lang="zh-CN" altLang="en-US" sz="2400" b="1" dirty="0">
                <a:latin typeface="黑体" panose="02010609060101010101" pitchFamily="49" charset="-122"/>
                <a:ea typeface="黑体" panose="02010609060101010101" pitchFamily="49" charset="-122"/>
              </a:rPr>
              <a:t>轻轻提起牛蛙后肢，使其头与内脏自然下垂，在脊柱胸段用金冠剪（粗剪刀）剪断脊柱，并剪断两侧的皮肤和肌肉。将头、前肢、内脏及腹部软组织全部剪除，放于动物尸体污物盘，只保留下端脊柱和后肢。在腹侧脊柱两旁可看到腰骶神经丛。注意切勿触及或损伤坐骨神经。</a:t>
            </a:r>
          </a:p>
          <a:p>
            <a:pPr algn="just">
              <a:lnSpc>
                <a:spcPct val="100000"/>
              </a:lnSpc>
              <a:spcBef>
                <a:spcPts val="0"/>
              </a:spcBef>
            </a:pPr>
            <a:endParaRPr lang="zh-CN" altLang="en-US" sz="2400" b="1" dirty="0">
              <a:latin typeface="黑体" panose="02010609060101010101" pitchFamily="49" charset="-122"/>
              <a:ea typeface="黑体" panose="02010609060101010101" pitchFamily="49" charset="-122"/>
            </a:endParaRPr>
          </a:p>
        </p:txBody>
      </p:sp>
      <p:pic>
        <p:nvPicPr>
          <p:cNvPr id="9" name="图片 8">
            <a:extLst>
              <a:ext uri="{FF2B5EF4-FFF2-40B4-BE49-F238E27FC236}">
                <a16:creationId xmlns:a16="http://schemas.microsoft.com/office/drawing/2014/main" id="{287D4E4C-957D-4694-940E-7EAC900F2EB7}"/>
              </a:ext>
            </a:extLst>
          </p:cNvPr>
          <p:cNvPicPr>
            <a:picLocks noChangeAspect="1"/>
          </p:cNvPicPr>
          <p:nvPr/>
        </p:nvPicPr>
        <p:blipFill rotWithShape="1">
          <a:blip r:embed="rId2"/>
          <a:srcRect l="20346" t="19523" r="25090" b="31375"/>
          <a:stretch/>
        </p:blipFill>
        <p:spPr>
          <a:xfrm>
            <a:off x="407875" y="4656705"/>
            <a:ext cx="2439440" cy="1463664"/>
          </a:xfrm>
          <a:prstGeom prst="rect">
            <a:avLst/>
          </a:prstGeom>
        </p:spPr>
      </p:pic>
      <p:pic>
        <p:nvPicPr>
          <p:cNvPr id="10" name="图片 9">
            <a:extLst>
              <a:ext uri="{FF2B5EF4-FFF2-40B4-BE49-F238E27FC236}">
                <a16:creationId xmlns:a16="http://schemas.microsoft.com/office/drawing/2014/main" id="{7485161C-3359-4919-B7BC-D673029384E6}"/>
              </a:ext>
            </a:extLst>
          </p:cNvPr>
          <p:cNvPicPr>
            <a:picLocks noChangeAspect="1"/>
          </p:cNvPicPr>
          <p:nvPr/>
        </p:nvPicPr>
        <p:blipFill rotWithShape="1">
          <a:blip r:embed="rId3"/>
          <a:srcRect l="5948" t="12599" r="39107" b="29658"/>
          <a:stretch/>
        </p:blipFill>
        <p:spPr>
          <a:xfrm>
            <a:off x="3653487" y="4597825"/>
            <a:ext cx="2115307" cy="1482062"/>
          </a:xfrm>
          <a:prstGeom prst="rect">
            <a:avLst/>
          </a:prstGeom>
        </p:spPr>
      </p:pic>
      <p:pic>
        <p:nvPicPr>
          <p:cNvPr id="11" name="图片 10">
            <a:extLst>
              <a:ext uri="{FF2B5EF4-FFF2-40B4-BE49-F238E27FC236}">
                <a16:creationId xmlns:a16="http://schemas.microsoft.com/office/drawing/2014/main" id="{27D13E64-0D3B-4450-9889-2AF7E9457FCD}"/>
              </a:ext>
            </a:extLst>
          </p:cNvPr>
          <p:cNvPicPr>
            <a:picLocks noChangeAspect="1"/>
          </p:cNvPicPr>
          <p:nvPr/>
        </p:nvPicPr>
        <p:blipFill rotWithShape="1">
          <a:blip r:embed="rId4"/>
          <a:srcRect l="17959" t="25938" r="34124" b="24686"/>
          <a:stretch/>
        </p:blipFill>
        <p:spPr>
          <a:xfrm>
            <a:off x="6375523" y="4583717"/>
            <a:ext cx="2236898" cy="1536652"/>
          </a:xfrm>
          <a:prstGeom prst="rect">
            <a:avLst/>
          </a:prstGeom>
        </p:spPr>
      </p:pic>
    </p:spTree>
    <p:extLst>
      <p:ext uri="{BB962C8B-B14F-4D97-AF65-F5344CB8AC3E}">
        <p14:creationId xmlns:p14="http://schemas.microsoft.com/office/powerpoint/2010/main" val="427801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9575862-9898-476A-AF56-CD994A5B98DD}"/>
              </a:ext>
            </a:extLst>
          </p:cNvPr>
          <p:cNvSpPr>
            <a:spLocks noGrp="1"/>
          </p:cNvSpPr>
          <p:nvPr>
            <p:ph idx="1"/>
          </p:nvPr>
        </p:nvSpPr>
        <p:spPr>
          <a:xfrm>
            <a:off x="220141" y="376650"/>
            <a:ext cx="8543715" cy="3263504"/>
          </a:xfrm>
        </p:spPr>
        <p:txBody>
          <a:bodyPr>
            <a:noAutofit/>
          </a:bodyPr>
          <a:lstStyle/>
          <a:p>
            <a:pPr marL="0" indent="0" algn="just">
              <a:buNone/>
            </a:pPr>
            <a:r>
              <a:rPr lang="zh-CN" altLang="en-US" sz="2400" b="1" dirty="0">
                <a:solidFill>
                  <a:schemeClr val="tx1"/>
                </a:solidFill>
                <a:latin typeface="黑体" panose="02010609060101010101" pitchFamily="49" charset="-122"/>
                <a:ea typeface="黑体" panose="02010609060101010101" pitchFamily="49" charset="-122"/>
              </a:rPr>
              <a:t>（</a:t>
            </a:r>
            <a:r>
              <a:rPr lang="en-US" altLang="zh-CN" sz="2400" b="1" dirty="0">
                <a:solidFill>
                  <a:schemeClr val="tx1"/>
                </a:solidFill>
                <a:latin typeface="黑体" panose="02010609060101010101" pitchFamily="49" charset="-122"/>
                <a:ea typeface="黑体" panose="02010609060101010101" pitchFamily="49" charset="-122"/>
              </a:rPr>
              <a:t>2</a:t>
            </a:r>
            <a:r>
              <a:rPr lang="zh-CN" altLang="en-US" sz="2400" b="1" dirty="0">
                <a:solidFill>
                  <a:schemeClr val="tx1"/>
                </a:solidFill>
                <a:latin typeface="黑体" panose="02010609060101010101" pitchFamily="49" charset="-122"/>
                <a:ea typeface="黑体" panose="02010609060101010101" pitchFamily="49" charset="-122"/>
              </a:rPr>
              <a:t>）剥后肢皮肤</a:t>
            </a:r>
            <a:endParaRPr lang="en-US" altLang="zh-CN" sz="2400" b="1" dirty="0">
              <a:solidFill>
                <a:schemeClr val="tx1"/>
              </a:solidFill>
              <a:latin typeface="黑体" panose="02010609060101010101" pitchFamily="49" charset="-122"/>
              <a:ea typeface="黑体" panose="02010609060101010101" pitchFamily="49" charset="-122"/>
            </a:endParaRPr>
          </a:p>
          <a:p>
            <a:pPr algn="just">
              <a:lnSpc>
                <a:spcPct val="100000"/>
              </a:lnSpc>
              <a:spcBef>
                <a:spcPts val="900"/>
              </a:spcBef>
            </a:pPr>
            <a:r>
              <a:rPr lang="zh-CN" altLang="en-US" sz="2400" b="1" dirty="0">
                <a:latin typeface="黑体" panose="02010609060101010101" pitchFamily="49" charset="-122"/>
                <a:ea typeface="黑体" panose="02010609060101010101" pitchFamily="49" charset="-122"/>
              </a:rPr>
              <a:t>用一只手拇指和食指第一指节夹住脊柱断端，另一只手捏住断端皮肤边缘，剥掉全部后肢皮肤。将手和手术器械洗净。</a:t>
            </a:r>
          </a:p>
          <a:p>
            <a:pPr marL="0" indent="0" algn="just">
              <a:lnSpc>
                <a:spcPct val="120000"/>
              </a:lnSpc>
              <a:buNone/>
            </a:pPr>
            <a:r>
              <a:rPr lang="zh-CN" altLang="en-US"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3</a:t>
            </a:r>
            <a:r>
              <a:rPr lang="zh-CN" altLang="en-US" sz="2400" b="1" dirty="0">
                <a:latin typeface="黑体" panose="02010609060101010101" pitchFamily="49" charset="-122"/>
                <a:ea typeface="黑体" panose="02010609060101010101" pitchFamily="49" charset="-122"/>
              </a:rPr>
              <a:t>）分离两腿</a:t>
            </a:r>
            <a:endParaRPr lang="en-US" altLang="zh-CN" sz="2400" b="1" dirty="0">
              <a:latin typeface="黑体" panose="02010609060101010101" pitchFamily="49" charset="-122"/>
              <a:ea typeface="黑体" panose="02010609060101010101" pitchFamily="49" charset="-122"/>
            </a:endParaRPr>
          </a:p>
          <a:p>
            <a:pPr marL="171450" lvl="1" algn="just">
              <a:lnSpc>
                <a:spcPct val="100000"/>
              </a:lnSpc>
              <a:spcBef>
                <a:spcPts val="900"/>
              </a:spcBef>
            </a:pPr>
            <a:r>
              <a:rPr lang="zh-CN" altLang="en-US" b="1" dirty="0">
                <a:latin typeface="黑体" panose="02010609060101010101" pitchFamily="49" charset="-122"/>
                <a:ea typeface="黑体" panose="02010609060101010101" pitchFamily="49" charset="-122"/>
              </a:rPr>
              <a:t>用金冠剪沿耻骨联合正中央剪开两侧大腿，剪去尾骨杆（骶骨），沿脊椎中线将脊柱剪开，使两腿完全分离（切勿伤及神经），将两腿浸于任氏液中。</a:t>
            </a:r>
          </a:p>
          <a:p>
            <a:pPr algn="just"/>
            <a:endParaRPr lang="zh-CN" altLang="en-US" sz="2400" dirty="0"/>
          </a:p>
        </p:txBody>
      </p:sp>
      <p:pic>
        <p:nvPicPr>
          <p:cNvPr id="4" name="图片 3">
            <a:extLst>
              <a:ext uri="{FF2B5EF4-FFF2-40B4-BE49-F238E27FC236}">
                <a16:creationId xmlns:a16="http://schemas.microsoft.com/office/drawing/2014/main" id="{7E0F360F-6292-480C-8810-15B1FD3BFD21}"/>
              </a:ext>
            </a:extLst>
          </p:cNvPr>
          <p:cNvPicPr>
            <a:picLocks noChangeAspect="1"/>
          </p:cNvPicPr>
          <p:nvPr/>
        </p:nvPicPr>
        <p:blipFill rotWithShape="1">
          <a:blip r:embed="rId2"/>
          <a:srcRect l="19243" t="12072" r="42256" b="21789"/>
          <a:stretch/>
        </p:blipFill>
        <p:spPr>
          <a:xfrm>
            <a:off x="3363638" y="3717526"/>
            <a:ext cx="2104211" cy="2410278"/>
          </a:xfrm>
          <a:prstGeom prst="rect">
            <a:avLst/>
          </a:prstGeom>
        </p:spPr>
      </p:pic>
      <p:pic>
        <p:nvPicPr>
          <p:cNvPr id="5" name="图片 4">
            <a:extLst>
              <a:ext uri="{FF2B5EF4-FFF2-40B4-BE49-F238E27FC236}">
                <a16:creationId xmlns:a16="http://schemas.microsoft.com/office/drawing/2014/main" id="{B34184D5-D522-48B4-A03A-74552241F20E}"/>
              </a:ext>
            </a:extLst>
          </p:cNvPr>
          <p:cNvPicPr>
            <a:picLocks noChangeAspect="1"/>
          </p:cNvPicPr>
          <p:nvPr/>
        </p:nvPicPr>
        <p:blipFill rotWithShape="1">
          <a:blip r:embed="rId3"/>
          <a:srcRect l="19498" t="22563" r="32715" b="26044"/>
          <a:stretch/>
        </p:blipFill>
        <p:spPr>
          <a:xfrm>
            <a:off x="362379" y="4006134"/>
            <a:ext cx="2737045" cy="1962410"/>
          </a:xfrm>
          <a:prstGeom prst="rect">
            <a:avLst/>
          </a:prstGeom>
        </p:spPr>
      </p:pic>
      <p:pic>
        <p:nvPicPr>
          <p:cNvPr id="8" name="图片 7">
            <a:extLst>
              <a:ext uri="{FF2B5EF4-FFF2-40B4-BE49-F238E27FC236}">
                <a16:creationId xmlns:a16="http://schemas.microsoft.com/office/drawing/2014/main" id="{DCBF321D-14D4-8284-9DC7-BC86B8C1DF17}"/>
              </a:ext>
            </a:extLst>
          </p:cNvPr>
          <p:cNvPicPr>
            <a:picLocks noChangeAspect="1"/>
          </p:cNvPicPr>
          <p:nvPr/>
        </p:nvPicPr>
        <p:blipFill rotWithShape="1">
          <a:blip r:embed="rId4"/>
          <a:srcRect l="23749" t="41865" r="42300" b="27692"/>
          <a:stretch/>
        </p:blipFill>
        <p:spPr>
          <a:xfrm>
            <a:off x="5901693" y="3244347"/>
            <a:ext cx="2548046" cy="1523574"/>
          </a:xfrm>
          <a:prstGeom prst="rect">
            <a:avLst/>
          </a:prstGeom>
        </p:spPr>
      </p:pic>
      <p:pic>
        <p:nvPicPr>
          <p:cNvPr id="9" name="图片 8">
            <a:extLst>
              <a:ext uri="{FF2B5EF4-FFF2-40B4-BE49-F238E27FC236}">
                <a16:creationId xmlns:a16="http://schemas.microsoft.com/office/drawing/2014/main" id="{74D5D3A7-F811-D74D-8DF3-E62301E90A41}"/>
              </a:ext>
            </a:extLst>
          </p:cNvPr>
          <p:cNvPicPr>
            <a:picLocks noChangeAspect="1"/>
          </p:cNvPicPr>
          <p:nvPr/>
        </p:nvPicPr>
        <p:blipFill rotWithShape="1">
          <a:blip r:embed="rId5"/>
          <a:srcRect l="10155" t="13125" r="23001" b="23885"/>
          <a:stretch/>
        </p:blipFill>
        <p:spPr>
          <a:xfrm>
            <a:off x="5914006" y="4922665"/>
            <a:ext cx="2535733" cy="1593130"/>
          </a:xfrm>
          <a:prstGeom prst="rect">
            <a:avLst/>
          </a:prstGeom>
        </p:spPr>
      </p:pic>
    </p:spTree>
    <p:extLst>
      <p:ext uri="{BB962C8B-B14F-4D97-AF65-F5344CB8AC3E}">
        <p14:creationId xmlns:p14="http://schemas.microsoft.com/office/powerpoint/2010/main" val="3043182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8FEF03C-9E63-4280-9BCC-CB01C9718605}"/>
              </a:ext>
            </a:extLst>
          </p:cNvPr>
          <p:cNvSpPr>
            <a:spLocks noGrp="1"/>
          </p:cNvSpPr>
          <p:nvPr>
            <p:ph idx="1"/>
          </p:nvPr>
        </p:nvSpPr>
        <p:spPr>
          <a:xfrm>
            <a:off x="493947" y="1337596"/>
            <a:ext cx="7859305" cy="4652239"/>
          </a:xfrm>
        </p:spPr>
        <p:txBody>
          <a:bodyPr>
            <a:normAutofit/>
          </a:bodyPr>
          <a:lstStyle/>
          <a:p>
            <a:pPr>
              <a:lnSpc>
                <a:spcPct val="120000"/>
              </a:lnSpc>
            </a:pPr>
            <a:r>
              <a:rPr lang="zh-CN" altLang="en-US" b="1" dirty="0">
                <a:latin typeface="黑体" panose="02010609060101010101" pitchFamily="49" charset="-122"/>
                <a:ea typeface="黑体" panose="02010609060101010101" pitchFamily="49" charset="-122"/>
              </a:rPr>
              <a:t>蛙类：</a:t>
            </a:r>
            <a:r>
              <a:rPr lang="zh-CN" altLang="en-US" sz="2400" b="1" dirty="0">
                <a:latin typeface="黑体" panose="02010609060101010101" pitchFamily="49" charset="-122"/>
                <a:ea typeface="黑体" panose="02010609060101010101" pitchFamily="49" charset="-122"/>
              </a:rPr>
              <a:t>一些基本生命活动和生理功能与恒温动物相似，而其</a:t>
            </a:r>
            <a:r>
              <a:rPr lang="zh-CN" altLang="en-US" sz="2400" b="1" dirty="0">
                <a:solidFill>
                  <a:srgbClr val="0033CC"/>
                </a:solidFill>
                <a:latin typeface="黑体" panose="02010609060101010101" pitchFamily="49" charset="-122"/>
                <a:ea typeface="黑体" panose="02010609060101010101" pitchFamily="49" charset="-122"/>
              </a:rPr>
              <a:t>离体组织器官</a:t>
            </a:r>
            <a:r>
              <a:rPr lang="zh-CN" altLang="en-US" sz="2400" b="1" dirty="0">
                <a:latin typeface="黑体" panose="02010609060101010101" pitchFamily="49" charset="-122"/>
                <a:ea typeface="黑体" panose="02010609060101010101" pitchFamily="49" charset="-122"/>
              </a:rPr>
              <a:t>所需的生活条件比较简单，并且易于控制和掌握，在生理实验中常用蛙类离体组织器官作为实验标本进行</a:t>
            </a:r>
            <a:r>
              <a:rPr lang="zh-CN" altLang="en-US" sz="2400" b="1" dirty="0">
                <a:solidFill>
                  <a:srgbClr val="7030A0"/>
                </a:solidFill>
                <a:latin typeface="黑体" panose="02010609060101010101" pitchFamily="49" charset="-122"/>
                <a:ea typeface="黑体" panose="02010609060101010101" pitchFamily="49" charset="-122"/>
              </a:rPr>
              <a:t>神经生理、肌肉生理</a:t>
            </a:r>
            <a:r>
              <a:rPr lang="zh-CN" altLang="en-US" sz="2400" b="1" dirty="0">
                <a:latin typeface="黑体" panose="02010609060101010101" pitchFamily="49" charset="-122"/>
                <a:ea typeface="黑体" panose="02010609060101010101" pitchFamily="49" charset="-122"/>
              </a:rPr>
              <a:t>、</a:t>
            </a:r>
            <a:r>
              <a:rPr lang="zh-CN" altLang="en-US" sz="2400" b="1" dirty="0">
                <a:solidFill>
                  <a:srgbClr val="7030A0"/>
                </a:solidFill>
                <a:latin typeface="黑体" panose="02010609060101010101" pitchFamily="49" charset="-122"/>
                <a:ea typeface="黑体" panose="02010609060101010101" pitchFamily="49" charset="-122"/>
              </a:rPr>
              <a:t>心脏生理</a:t>
            </a:r>
            <a:r>
              <a:rPr lang="zh-CN" altLang="en-US" sz="2400" b="1" dirty="0">
                <a:latin typeface="黑体" panose="02010609060101010101" pitchFamily="49" charset="-122"/>
                <a:ea typeface="黑体" panose="02010609060101010101" pitchFamily="49" charset="-122"/>
              </a:rPr>
              <a:t>、微循环、水肿、肾功能不全等实验。</a:t>
            </a:r>
            <a:endParaRPr lang="en-US" altLang="zh-CN" sz="2400" b="1" dirty="0">
              <a:latin typeface="黑体" panose="02010609060101010101" pitchFamily="49" charset="-122"/>
              <a:ea typeface="黑体" panose="02010609060101010101" pitchFamily="49" charset="-122"/>
            </a:endParaRPr>
          </a:p>
          <a:p>
            <a:pPr algn="just">
              <a:lnSpc>
                <a:spcPct val="110000"/>
              </a:lnSpc>
              <a:spcBef>
                <a:spcPts val="1200"/>
              </a:spcBef>
            </a:pPr>
            <a:r>
              <a:rPr lang="zh-CN" altLang="en-US" sz="2400" b="1" dirty="0">
                <a:latin typeface="黑体" panose="02010609060101010101" pitchFamily="49" charset="-122"/>
              </a:rPr>
              <a:t>蛙类坐骨神经－腓肠肌标本是研究</a:t>
            </a:r>
            <a:r>
              <a:rPr lang="zh-CN" altLang="en-US" sz="2400" b="1" dirty="0">
                <a:solidFill>
                  <a:srgbClr val="000099"/>
                </a:solidFill>
                <a:latin typeface="黑体" panose="02010609060101010101" pitchFamily="49" charset="-122"/>
              </a:rPr>
              <a:t>神经冲动</a:t>
            </a:r>
            <a:r>
              <a:rPr lang="zh-CN" altLang="en-US" sz="2400" b="1" dirty="0">
                <a:latin typeface="黑体" panose="02010609060101010101" pitchFamily="49" charset="-122"/>
              </a:rPr>
              <a:t>和</a:t>
            </a:r>
            <a:r>
              <a:rPr lang="zh-CN" altLang="en-US" sz="2400" b="1" dirty="0">
                <a:solidFill>
                  <a:srgbClr val="000099"/>
                </a:solidFill>
                <a:latin typeface="黑体" panose="02010609060101010101" pitchFamily="49" charset="-122"/>
              </a:rPr>
              <a:t>肌肉收缩机能</a:t>
            </a:r>
            <a:r>
              <a:rPr lang="zh-CN" altLang="en-US" sz="2400" b="1" dirty="0">
                <a:latin typeface="黑体" panose="02010609060101010101" pitchFamily="49" charset="-122"/>
              </a:rPr>
              <a:t>等实验最常用的实验材料。</a:t>
            </a:r>
            <a:endParaRPr lang="en-US" altLang="zh-CN" sz="2400" b="1" dirty="0">
              <a:latin typeface="黑体" panose="02010609060101010101" pitchFamily="49" charset="-122"/>
            </a:endParaRPr>
          </a:p>
          <a:p>
            <a:pPr algn="just">
              <a:lnSpc>
                <a:spcPct val="110000"/>
              </a:lnSpc>
            </a:pPr>
            <a:r>
              <a:rPr lang="zh-CN" altLang="en-US" sz="2400" b="1" dirty="0">
                <a:latin typeface="黑体" panose="02010609060101010101" pitchFamily="49" charset="-122"/>
              </a:rPr>
              <a:t>制备此标本是动物生理实验的一项基本但又非常重要的操作技术。</a:t>
            </a:r>
            <a:endParaRPr lang="en-US" altLang="zh-CN" sz="2400" b="1" dirty="0">
              <a:latin typeface="黑体" panose="02010609060101010101" pitchFamily="49" charset="-122"/>
            </a:endParaRPr>
          </a:p>
        </p:txBody>
      </p:sp>
      <p:sp>
        <p:nvSpPr>
          <p:cNvPr id="2" name="标题 1">
            <a:extLst>
              <a:ext uri="{FF2B5EF4-FFF2-40B4-BE49-F238E27FC236}">
                <a16:creationId xmlns:a16="http://schemas.microsoft.com/office/drawing/2014/main" id="{FE0D444A-5ACC-9010-9447-95D6663662A5}"/>
              </a:ext>
            </a:extLst>
          </p:cNvPr>
          <p:cNvSpPr>
            <a:spLocks noGrp="1"/>
          </p:cNvSpPr>
          <p:nvPr>
            <p:ph type="title"/>
          </p:nvPr>
        </p:nvSpPr>
        <p:spPr>
          <a:xfrm>
            <a:off x="493947" y="566056"/>
            <a:ext cx="3623785" cy="589812"/>
          </a:xfrm>
          <a:noFill/>
        </p:spPr>
        <p:txBody>
          <a:bodyPr>
            <a:noAutofit/>
          </a:bodyPr>
          <a:lstStyle/>
          <a:p>
            <a:pPr>
              <a:lnSpc>
                <a:spcPct val="90000"/>
              </a:lnSpc>
            </a:pPr>
            <a:r>
              <a:rPr lang="en-US" altLang="zh-CN" sz="2800" b="1" dirty="0">
                <a:solidFill>
                  <a:srgbClr val="3A22C8"/>
                </a:solidFill>
                <a:effectLst/>
                <a:latin typeface="Arial" panose="020B0604020202020204" pitchFamily="34" charset="0"/>
                <a:ea typeface="黑体" panose="02010609060101010101" pitchFamily="49" charset="-122"/>
                <a:cs typeface="Arial" panose="020B0604020202020204" pitchFamily="34" charset="0"/>
              </a:rPr>
              <a:t>I  </a:t>
            </a:r>
            <a:r>
              <a:rPr lang="zh-CN" altLang="en-US" sz="2800" b="1" dirty="0">
                <a:solidFill>
                  <a:srgbClr val="3A22C8"/>
                </a:solidFill>
                <a:effectLst/>
                <a:latin typeface="黑体" panose="02010609060101010101" pitchFamily="49" charset="-122"/>
                <a:ea typeface="黑体" panose="02010609060101010101" pitchFamily="49" charset="-122"/>
                <a:cs typeface="+mn-cs"/>
              </a:rPr>
              <a:t>基本实验原理</a:t>
            </a:r>
          </a:p>
        </p:txBody>
      </p:sp>
    </p:spTree>
    <p:extLst>
      <p:ext uri="{BB962C8B-B14F-4D97-AF65-F5344CB8AC3E}">
        <p14:creationId xmlns:p14="http://schemas.microsoft.com/office/powerpoint/2010/main" val="755038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10D6A223-6925-4E02-BE98-DD777C8E3D3D}"/>
              </a:ext>
            </a:extLst>
          </p:cNvPr>
          <p:cNvSpPr>
            <a:spLocks noGrp="1"/>
          </p:cNvSpPr>
          <p:nvPr>
            <p:ph idx="1"/>
          </p:nvPr>
        </p:nvSpPr>
        <p:spPr>
          <a:xfrm>
            <a:off x="165929" y="542887"/>
            <a:ext cx="5896918" cy="5414278"/>
          </a:xfrm>
        </p:spPr>
        <p:txBody>
          <a:bodyPr>
            <a:noAutofit/>
          </a:bodyPr>
          <a:lstStyle/>
          <a:p>
            <a:pPr marL="0" indent="0">
              <a:buNone/>
            </a:pPr>
            <a:r>
              <a:rPr lang="en-US" altLang="zh-CN" sz="2800" b="1" dirty="0">
                <a:latin typeface="黑体" panose="02010609060101010101" pitchFamily="49" charset="-122"/>
                <a:ea typeface="黑体" panose="02010609060101010101" pitchFamily="49" charset="-122"/>
              </a:rPr>
              <a:t>3.</a:t>
            </a:r>
            <a:r>
              <a:rPr lang="zh-CN" altLang="en-US" sz="2800" b="1" dirty="0">
                <a:latin typeface="黑体" panose="02010609060101010101" pitchFamily="49" charset="-122"/>
                <a:ea typeface="黑体" panose="02010609060101010101" pitchFamily="49" charset="-122"/>
              </a:rPr>
              <a:t>坐骨神经和腓肠肌的分离</a:t>
            </a:r>
            <a:endParaRPr lang="en-US" altLang="zh-CN" sz="2800" b="1" dirty="0">
              <a:latin typeface="黑体" panose="02010609060101010101" pitchFamily="49" charset="-122"/>
              <a:ea typeface="黑体" panose="02010609060101010101" pitchFamily="49" charset="-122"/>
            </a:endParaRPr>
          </a:p>
          <a:p>
            <a:pPr marL="0" indent="0">
              <a:lnSpc>
                <a:spcPct val="120000"/>
              </a:lnSpc>
              <a:spcBef>
                <a:spcPts val="600"/>
              </a:spcBef>
              <a:buNone/>
            </a:pPr>
            <a:r>
              <a:rPr lang="zh-CN" altLang="en-US"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）游离坐骨神经</a:t>
            </a:r>
            <a:endParaRPr lang="en-US" altLang="zh-CN" sz="2400" b="1" dirty="0">
              <a:latin typeface="黑体" panose="02010609060101010101" pitchFamily="49" charset="-122"/>
              <a:ea typeface="黑体" panose="02010609060101010101" pitchFamily="49" charset="-122"/>
            </a:endParaRPr>
          </a:p>
          <a:p>
            <a:pPr marL="171450" lvl="1">
              <a:lnSpc>
                <a:spcPct val="100000"/>
              </a:lnSpc>
              <a:spcBef>
                <a:spcPts val="450"/>
              </a:spcBef>
            </a:pPr>
            <a:r>
              <a:rPr lang="zh-CN" altLang="en-US" b="1" dirty="0">
                <a:latin typeface="黑体" panose="02010609060101010101" pitchFamily="49" charset="-122"/>
                <a:ea typeface="黑体" panose="02010609060101010101" pitchFamily="49" charset="-122"/>
              </a:rPr>
              <a:t>取一后肢，腹面向上（背位）固定于蜡盘上，沿脊柱侧用玻璃分针轻轻勾起坐骨神经，逐一剪去神经分支至股端。用金冠剪剪断脊柱，只保留一小段椎骨片与坐骨神经相连。也可在坐骨神经的脊椎骨穿出部位附近结扎后紧贴脊椎骨剪断。</a:t>
            </a:r>
          </a:p>
          <a:p>
            <a:pPr marL="171450" lvl="1">
              <a:lnSpc>
                <a:spcPct val="100000"/>
              </a:lnSpc>
              <a:spcBef>
                <a:spcPts val="450"/>
              </a:spcBef>
            </a:pPr>
            <a:r>
              <a:rPr lang="zh-CN" altLang="en-US" b="1" dirty="0">
                <a:latin typeface="黑体" panose="02010609060101010101" pitchFamily="49" charset="-122"/>
                <a:ea typeface="黑体" panose="02010609060101010101" pitchFamily="49" charset="-122"/>
              </a:rPr>
              <a:t>将标本改为背面向上（腹位）固定，用镊子提起梨状肌，剪断，沿坐骨神经沟（半膜肌和股二头肌的肌间缝）分离坐骨神经。用镊子夹住与神经相连的脊椎骨，提起神经，用眼科剪将神经分支及结缔组织膜顺序剪断，将神经一直游离到腘窝处。</a:t>
            </a:r>
          </a:p>
        </p:txBody>
      </p:sp>
      <p:pic>
        <p:nvPicPr>
          <p:cNvPr id="8" name="图片 7">
            <a:extLst>
              <a:ext uri="{FF2B5EF4-FFF2-40B4-BE49-F238E27FC236}">
                <a16:creationId xmlns:a16="http://schemas.microsoft.com/office/drawing/2014/main" id="{00507A8A-20B5-479F-87D1-625725CF5437}"/>
              </a:ext>
            </a:extLst>
          </p:cNvPr>
          <p:cNvPicPr>
            <a:picLocks noChangeAspect="1"/>
          </p:cNvPicPr>
          <p:nvPr/>
        </p:nvPicPr>
        <p:blipFill rotWithShape="1">
          <a:blip r:embed="rId2"/>
          <a:srcRect l="29746" t="29926" r="31410" b="23358"/>
          <a:stretch/>
        </p:blipFill>
        <p:spPr>
          <a:xfrm>
            <a:off x="6330347" y="1009884"/>
            <a:ext cx="2495888" cy="2001208"/>
          </a:xfrm>
          <a:prstGeom prst="rect">
            <a:avLst/>
          </a:prstGeom>
          <a:scene3d>
            <a:camera prst="orthographicFront">
              <a:rot lat="0" lon="0" rev="20099999"/>
            </a:camera>
            <a:lightRig rig="threePt" dir="t"/>
          </a:scene3d>
        </p:spPr>
      </p:pic>
      <p:pic>
        <p:nvPicPr>
          <p:cNvPr id="9" name="图片 8">
            <a:extLst>
              <a:ext uri="{FF2B5EF4-FFF2-40B4-BE49-F238E27FC236}">
                <a16:creationId xmlns:a16="http://schemas.microsoft.com/office/drawing/2014/main" id="{B53F829D-6A8C-4DDC-809B-8E6B35D61F8F}"/>
              </a:ext>
            </a:extLst>
          </p:cNvPr>
          <p:cNvPicPr>
            <a:picLocks noChangeAspect="1"/>
          </p:cNvPicPr>
          <p:nvPr/>
        </p:nvPicPr>
        <p:blipFill rotWithShape="1">
          <a:blip r:embed="rId3"/>
          <a:srcRect l="17805" t="27692" r="32153" b="24537"/>
          <a:stretch/>
        </p:blipFill>
        <p:spPr>
          <a:xfrm>
            <a:off x="6216454" y="3650718"/>
            <a:ext cx="2927546" cy="1862984"/>
          </a:xfrm>
          <a:prstGeom prst="rect">
            <a:avLst/>
          </a:prstGeom>
          <a:scene3d>
            <a:camera prst="orthographicFront">
              <a:rot lat="0" lon="0" rev="18600000"/>
            </a:camera>
            <a:lightRig rig="threePt" dir="t"/>
          </a:scene3d>
        </p:spPr>
      </p:pic>
    </p:spTree>
    <p:extLst>
      <p:ext uri="{BB962C8B-B14F-4D97-AF65-F5344CB8AC3E}">
        <p14:creationId xmlns:p14="http://schemas.microsoft.com/office/powerpoint/2010/main" val="2149101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54AE6D1-EB7C-47F7-BDEA-9002B6EE4906}"/>
              </a:ext>
            </a:extLst>
          </p:cNvPr>
          <p:cNvSpPr>
            <a:spLocks noGrp="1"/>
          </p:cNvSpPr>
          <p:nvPr>
            <p:ph idx="1"/>
          </p:nvPr>
        </p:nvSpPr>
        <p:spPr>
          <a:xfrm>
            <a:off x="209708" y="479606"/>
            <a:ext cx="6233591" cy="4296811"/>
          </a:xfrm>
        </p:spPr>
        <p:txBody>
          <a:bodyPr>
            <a:noAutofit/>
          </a:bodyPr>
          <a:lstStyle/>
          <a:p>
            <a:pPr marL="0" indent="0" algn="just">
              <a:buNone/>
            </a:pPr>
            <a:r>
              <a:rPr lang="zh-CN" altLang="en-US"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2</a:t>
            </a:r>
            <a:r>
              <a:rPr lang="zh-CN" altLang="en-US" sz="2400" b="1" dirty="0">
                <a:latin typeface="黑体" panose="02010609060101010101" pitchFamily="49" charset="-122"/>
                <a:ea typeface="黑体" panose="02010609060101010101" pitchFamily="49" charset="-122"/>
              </a:rPr>
              <a:t>）游离腓肠肌</a:t>
            </a:r>
            <a:endParaRPr lang="en-US" altLang="zh-CN" sz="2400" b="1" dirty="0">
              <a:latin typeface="黑体" panose="02010609060101010101" pitchFamily="49" charset="-122"/>
              <a:ea typeface="黑体" panose="02010609060101010101" pitchFamily="49" charset="-122"/>
            </a:endParaRPr>
          </a:p>
          <a:p>
            <a:pPr marL="0" indent="0" algn="just">
              <a:buNone/>
            </a:pPr>
            <a:endParaRPr lang="zh-CN" altLang="en-US" sz="2400" b="1" dirty="0">
              <a:latin typeface="黑体" panose="02010609060101010101" pitchFamily="49" charset="-122"/>
              <a:ea typeface="黑体" panose="02010609060101010101" pitchFamily="49" charset="-122"/>
            </a:endParaRPr>
          </a:p>
          <a:p>
            <a:pPr algn="just">
              <a:lnSpc>
                <a:spcPct val="100000"/>
              </a:lnSpc>
              <a:spcBef>
                <a:spcPts val="900"/>
              </a:spcBef>
            </a:pPr>
            <a:r>
              <a:rPr lang="zh-CN" altLang="en-US" sz="2400" b="1" dirty="0">
                <a:latin typeface="黑体" panose="02010609060101010101" pitchFamily="49" charset="-122"/>
                <a:ea typeface="黑体" panose="02010609060101010101" pitchFamily="49" charset="-122"/>
              </a:rPr>
              <a:t>分离腓肠肌的跟腱，用线结扎，自结扎线外、跟腱的附着点剪断，提起跟腱，将腓肠肌分离至膝关节处。</a:t>
            </a:r>
            <a:endParaRPr lang="en-US" altLang="zh-CN" sz="2400" b="1" dirty="0">
              <a:latin typeface="黑体" panose="02010609060101010101" pitchFamily="49" charset="-122"/>
              <a:ea typeface="黑体" panose="02010609060101010101" pitchFamily="49" charset="-122"/>
            </a:endParaRPr>
          </a:p>
          <a:p>
            <a:pPr algn="just">
              <a:lnSpc>
                <a:spcPct val="100000"/>
              </a:lnSpc>
            </a:pPr>
            <a:r>
              <a:rPr lang="zh-CN" altLang="en-US" sz="2400" b="1" dirty="0">
                <a:latin typeface="黑体" panose="02010609060101010101" pitchFamily="49" charset="-122"/>
                <a:ea typeface="黑体" panose="02010609060101010101" pitchFamily="49" charset="-122"/>
              </a:rPr>
              <a:t>用金冠剪将胫腓骨于膝关节以下约</a:t>
            </a:r>
            <a:r>
              <a:rPr lang="en-US" altLang="zh-CN" sz="2400" b="1" dirty="0">
                <a:latin typeface="黑体" panose="02010609060101010101" pitchFamily="49" charset="-122"/>
                <a:ea typeface="黑体" panose="02010609060101010101" pitchFamily="49" charset="-122"/>
              </a:rPr>
              <a:t>1.5 cm</a:t>
            </a:r>
            <a:r>
              <a:rPr lang="zh-CN" altLang="en-US" sz="2400" b="1" dirty="0">
                <a:latin typeface="黑体" panose="02010609060101010101" pitchFamily="49" charset="-122"/>
                <a:ea typeface="黑体" panose="02010609060101010101" pitchFamily="49" charset="-122"/>
              </a:rPr>
              <a:t>处剪断，弃去下段及足部，自膝关节处剪掉股骨和大腿部位所有肌肉，将胫腓骨上的肌肉刮干净。</a:t>
            </a:r>
            <a:endParaRPr lang="zh-CN" altLang="en-US" sz="2400" dirty="0"/>
          </a:p>
        </p:txBody>
      </p:sp>
      <p:pic>
        <p:nvPicPr>
          <p:cNvPr id="6" name="图片 5">
            <a:extLst>
              <a:ext uri="{FF2B5EF4-FFF2-40B4-BE49-F238E27FC236}">
                <a16:creationId xmlns:a16="http://schemas.microsoft.com/office/drawing/2014/main" id="{A6268273-A023-4D0B-95FB-B9C598620F11}"/>
              </a:ext>
            </a:extLst>
          </p:cNvPr>
          <p:cNvPicPr>
            <a:picLocks noChangeAspect="1"/>
          </p:cNvPicPr>
          <p:nvPr/>
        </p:nvPicPr>
        <p:blipFill rotWithShape="1">
          <a:blip r:embed="rId2"/>
          <a:srcRect l="4902" t="26115" r="39106" b="52362"/>
          <a:stretch/>
        </p:blipFill>
        <p:spPr>
          <a:xfrm>
            <a:off x="1468867" y="4458984"/>
            <a:ext cx="4840613" cy="1240407"/>
          </a:xfrm>
          <a:prstGeom prst="rect">
            <a:avLst/>
          </a:prstGeom>
        </p:spPr>
      </p:pic>
      <p:pic>
        <p:nvPicPr>
          <p:cNvPr id="8" name="图片 7">
            <a:extLst>
              <a:ext uri="{FF2B5EF4-FFF2-40B4-BE49-F238E27FC236}">
                <a16:creationId xmlns:a16="http://schemas.microsoft.com/office/drawing/2014/main" id="{F2858F7A-996C-40EB-9A82-B4C77E2F6C1D}"/>
              </a:ext>
            </a:extLst>
          </p:cNvPr>
          <p:cNvPicPr>
            <a:picLocks noChangeAspect="1"/>
          </p:cNvPicPr>
          <p:nvPr/>
        </p:nvPicPr>
        <p:blipFill rotWithShape="1">
          <a:blip r:embed="rId3"/>
          <a:srcRect l="29397" t="25192" r="49254" b="35932"/>
          <a:stretch/>
        </p:blipFill>
        <p:spPr>
          <a:xfrm>
            <a:off x="6676227" y="1099824"/>
            <a:ext cx="1894334" cy="2299855"/>
          </a:xfrm>
          <a:prstGeom prst="rect">
            <a:avLst/>
          </a:prstGeom>
        </p:spPr>
      </p:pic>
    </p:spTree>
    <p:extLst>
      <p:ext uri="{BB962C8B-B14F-4D97-AF65-F5344CB8AC3E}">
        <p14:creationId xmlns:p14="http://schemas.microsoft.com/office/powerpoint/2010/main" val="2882435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990016-CF70-4D4F-86E5-64C62B5F8429}"/>
              </a:ext>
            </a:extLst>
          </p:cNvPr>
          <p:cNvPicPr>
            <a:picLocks noChangeAspect="1"/>
          </p:cNvPicPr>
          <p:nvPr/>
        </p:nvPicPr>
        <p:blipFill rotWithShape="1">
          <a:blip r:embed="rId3"/>
          <a:srcRect l="2100" t="22051" r="60100" b="29658"/>
          <a:stretch/>
        </p:blipFill>
        <p:spPr>
          <a:xfrm>
            <a:off x="5030331" y="1593810"/>
            <a:ext cx="3659484" cy="3117338"/>
          </a:xfrm>
          <a:prstGeom prst="rect">
            <a:avLst/>
          </a:prstGeom>
        </p:spPr>
      </p:pic>
      <p:sp>
        <p:nvSpPr>
          <p:cNvPr id="6" name="Rectangle 3">
            <a:extLst>
              <a:ext uri="{FF2B5EF4-FFF2-40B4-BE49-F238E27FC236}">
                <a16:creationId xmlns:a16="http://schemas.microsoft.com/office/drawing/2014/main" id="{CAB32EEA-A7E6-48B3-B23E-DB6A3B4286BB}"/>
              </a:ext>
            </a:extLst>
          </p:cNvPr>
          <p:cNvSpPr txBox="1">
            <a:spLocks noChangeArrowheads="1"/>
          </p:cNvSpPr>
          <p:nvPr/>
        </p:nvSpPr>
        <p:spPr bwMode="auto">
          <a:xfrm>
            <a:off x="4999683" y="4859516"/>
            <a:ext cx="3720779" cy="49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spcBef>
                <a:spcPct val="20000"/>
              </a:spcBef>
              <a:buClr>
                <a:schemeClr val="bg2"/>
              </a:buClr>
              <a:buSzPct val="75000"/>
              <a:buFont typeface="Wingdings" pitchFamily="2" charset="2"/>
              <a:buNone/>
            </a:pPr>
            <a:r>
              <a:rPr lang="zh-CN" altLang="en-US" sz="2400" b="1" dirty="0">
                <a:latin typeface="黑体" panose="02010609060101010101" pitchFamily="49" charset="-122"/>
                <a:ea typeface="黑体" panose="02010609060101010101" pitchFamily="49" charset="-122"/>
              </a:rPr>
              <a:t>坐骨神经－腓肠肌标本</a:t>
            </a:r>
          </a:p>
        </p:txBody>
      </p:sp>
      <p:sp>
        <p:nvSpPr>
          <p:cNvPr id="4" name="内容占位符 2">
            <a:extLst>
              <a:ext uri="{FF2B5EF4-FFF2-40B4-BE49-F238E27FC236}">
                <a16:creationId xmlns:a16="http://schemas.microsoft.com/office/drawing/2014/main" id="{ABDF3CB6-C727-4469-95AC-5D995FC3E9AE}"/>
              </a:ext>
            </a:extLst>
          </p:cNvPr>
          <p:cNvSpPr txBox="1">
            <a:spLocks/>
          </p:cNvSpPr>
          <p:nvPr/>
        </p:nvSpPr>
        <p:spPr>
          <a:xfrm>
            <a:off x="363151" y="372826"/>
            <a:ext cx="7414810" cy="1072616"/>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Font typeface="Wingdings 3"/>
              <a:buNone/>
            </a:pPr>
            <a:r>
              <a:rPr lang="en-US" altLang="zh-CN" sz="2800" b="1">
                <a:latin typeface="黑体" panose="02010609060101010101" pitchFamily="49" charset="-122"/>
                <a:ea typeface="黑体" panose="02010609060101010101" pitchFamily="49" charset="-122"/>
              </a:rPr>
              <a:t>4. </a:t>
            </a:r>
            <a:r>
              <a:rPr lang="zh-CN" altLang="en-US" sz="2800" b="1">
                <a:latin typeface="黑体" panose="02010609060101010101" pitchFamily="49" charset="-122"/>
                <a:ea typeface="黑体" panose="02010609060101010101" pitchFamily="49" charset="-122"/>
              </a:rPr>
              <a:t>标本兴奋性检验</a:t>
            </a:r>
          </a:p>
          <a:p>
            <a:pPr lvl="1">
              <a:spcBef>
                <a:spcPts val="900"/>
              </a:spcBef>
            </a:pPr>
            <a:r>
              <a:rPr lang="zh-CN" altLang="en-US" b="1">
                <a:latin typeface="黑体" panose="02010609060101010101" pitchFamily="49" charset="-122"/>
                <a:ea typeface="黑体" panose="02010609060101010101" pitchFamily="49" charset="-122"/>
              </a:rPr>
              <a:t>锌铜弓</a:t>
            </a:r>
            <a:endParaRPr lang="en-US" altLang="zh-CN" b="1" dirty="0">
              <a:latin typeface="黑体" panose="02010609060101010101" pitchFamily="49" charset="-122"/>
              <a:ea typeface="黑体" panose="02010609060101010101" pitchFamily="49" charset="-122"/>
            </a:endParaRPr>
          </a:p>
        </p:txBody>
      </p:sp>
      <p:pic>
        <p:nvPicPr>
          <p:cNvPr id="5" name="图片 4">
            <a:extLst>
              <a:ext uri="{FF2B5EF4-FFF2-40B4-BE49-F238E27FC236}">
                <a16:creationId xmlns:a16="http://schemas.microsoft.com/office/drawing/2014/main" id="{CC2D50F8-E79F-4D1B-8D06-BD8E8B3793C8}"/>
              </a:ext>
            </a:extLst>
          </p:cNvPr>
          <p:cNvPicPr>
            <a:picLocks noChangeAspect="1"/>
          </p:cNvPicPr>
          <p:nvPr/>
        </p:nvPicPr>
        <p:blipFill rotWithShape="1">
          <a:blip r:embed="rId4"/>
          <a:srcRect l="1749" t="14700" r="23012" b="22312"/>
          <a:stretch/>
        </p:blipFill>
        <p:spPr>
          <a:xfrm>
            <a:off x="363151" y="1918988"/>
            <a:ext cx="4420008" cy="2466981"/>
          </a:xfrm>
          <a:prstGeom prst="rect">
            <a:avLst/>
          </a:prstGeom>
        </p:spPr>
      </p:pic>
    </p:spTree>
    <p:extLst>
      <p:ext uri="{BB962C8B-B14F-4D97-AF65-F5344CB8AC3E}">
        <p14:creationId xmlns:p14="http://schemas.microsoft.com/office/powerpoint/2010/main" val="420884304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http://www.med126.com/xinzhi/UploadFiles_85/200608/2006081611534736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372" y="357627"/>
            <a:ext cx="3043378" cy="201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descr="http://www.med126.com/xinzhi/UploadFiles_85/200608/2006081611535194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188" y="3930414"/>
            <a:ext cx="2784623" cy="136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7" descr="200608161153507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372" y="2572750"/>
            <a:ext cx="2617439" cy="135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7"/>
          <p:cNvSpPr txBox="1">
            <a:spLocks noChangeArrowheads="1"/>
          </p:cNvSpPr>
          <p:nvPr/>
        </p:nvSpPr>
        <p:spPr bwMode="auto">
          <a:xfrm>
            <a:off x="286142" y="5596233"/>
            <a:ext cx="3387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sz="2400" b="1" dirty="0">
                <a:latin typeface="黑体" panose="02010609060101010101" pitchFamily="49" charset="-122"/>
                <a:ea typeface="黑体" panose="02010609060101010101" pitchFamily="49" charset="-122"/>
              </a:rPr>
              <a:t>手术剪的使用</a:t>
            </a:r>
          </a:p>
        </p:txBody>
      </p:sp>
      <p:sp>
        <p:nvSpPr>
          <p:cNvPr id="34822" name="TextBox 6"/>
          <p:cNvSpPr txBox="1">
            <a:spLocks noChangeArrowheads="1"/>
          </p:cNvSpPr>
          <p:nvPr/>
        </p:nvSpPr>
        <p:spPr bwMode="auto">
          <a:xfrm>
            <a:off x="3403477" y="2896108"/>
            <a:ext cx="7517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zh-CN" altLang="en-US" sz="3200" b="1" dirty="0">
                <a:solidFill>
                  <a:srgbClr val="264D9A"/>
                </a:solidFill>
                <a:latin typeface="黑体" panose="02010609060101010101" pitchFamily="49" charset="-122"/>
                <a:ea typeface="黑体" panose="02010609060101010101" pitchFamily="49" charset="-122"/>
              </a:rPr>
              <a:t>√</a:t>
            </a:r>
          </a:p>
        </p:txBody>
      </p:sp>
      <p:sp>
        <p:nvSpPr>
          <p:cNvPr id="34823" name="TextBox 8"/>
          <p:cNvSpPr txBox="1">
            <a:spLocks noChangeArrowheads="1"/>
          </p:cNvSpPr>
          <p:nvPr/>
        </p:nvSpPr>
        <p:spPr bwMode="auto">
          <a:xfrm>
            <a:off x="3293820" y="4481689"/>
            <a:ext cx="4905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3200" b="1" dirty="0">
                <a:solidFill>
                  <a:srgbClr val="FF0000"/>
                </a:solidFill>
                <a:latin typeface="黑体" panose="02010609060101010101" pitchFamily="49" charset="-122"/>
                <a:ea typeface="黑体" panose="02010609060101010101" pitchFamily="49" charset="-122"/>
              </a:rPr>
              <a:t>×</a:t>
            </a:r>
            <a:endParaRPr lang="zh-CN" altLang="en-US" sz="3200" b="1" dirty="0">
              <a:solidFill>
                <a:srgbClr val="FF0000"/>
              </a:solidFill>
              <a:latin typeface="黑体" panose="02010609060101010101" pitchFamily="49" charset="-122"/>
              <a:ea typeface="黑体" panose="02010609060101010101" pitchFamily="49" charset="-122"/>
            </a:endParaRPr>
          </a:p>
        </p:txBody>
      </p:sp>
      <p:pic>
        <p:nvPicPr>
          <p:cNvPr id="8" name="图片 16"/>
          <p:cNvPicPr>
            <a:picLocks noChangeAspect="1" noChangeArrowheads="1"/>
          </p:cNvPicPr>
          <p:nvPr/>
        </p:nvPicPr>
        <p:blipFill>
          <a:blip r:embed="rId6">
            <a:extLst>
              <a:ext uri="{28A0092B-C50C-407E-A947-70E740481C1C}">
                <a14:useLocalDpi xmlns:a14="http://schemas.microsoft.com/office/drawing/2010/main" val="0"/>
              </a:ext>
            </a:extLst>
          </a:blip>
          <a:srcRect l="32808" t="18898" r="49869" b="48294"/>
          <a:stretch>
            <a:fillRect/>
          </a:stretch>
        </p:blipFill>
        <p:spPr bwMode="auto">
          <a:xfrm>
            <a:off x="5212775" y="2339746"/>
            <a:ext cx="2574333" cy="318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p:cNvPicPr>
            <a:picLocks noChangeAspect="1" noChangeArrowheads="1"/>
          </p:cNvPicPr>
          <p:nvPr/>
        </p:nvPicPr>
        <p:blipFill rotWithShape="1">
          <a:blip r:embed="rId7">
            <a:extLst>
              <a:ext uri="{28A0092B-C50C-407E-A947-70E740481C1C}">
                <a14:useLocalDpi xmlns:a14="http://schemas.microsoft.com/office/drawing/2010/main" val="0"/>
              </a:ext>
            </a:extLst>
          </a:blip>
          <a:srcRect l="21905" t="35731" r="46679" b="30522"/>
          <a:stretch/>
        </p:blipFill>
        <p:spPr bwMode="auto">
          <a:xfrm>
            <a:off x="5122964" y="357627"/>
            <a:ext cx="2950162" cy="184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a:spLocks noChangeArrowheads="1"/>
          </p:cNvSpPr>
          <p:nvPr/>
        </p:nvSpPr>
        <p:spPr bwMode="auto">
          <a:xfrm>
            <a:off x="5481743" y="5831616"/>
            <a:ext cx="20363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zh-CN" altLang="en-US" sz="2400" b="1" dirty="0">
                <a:latin typeface="黑体" panose="02010609060101010101" pitchFamily="49" charset="-122"/>
                <a:ea typeface="黑体" panose="02010609060101010101" pitchFamily="49" charset="-122"/>
              </a:rPr>
              <a:t>手术镊的使用</a:t>
            </a:r>
          </a:p>
        </p:txBody>
      </p:sp>
      <p:sp>
        <p:nvSpPr>
          <p:cNvPr id="11" name="TextBox 6"/>
          <p:cNvSpPr txBox="1">
            <a:spLocks noChangeArrowheads="1"/>
          </p:cNvSpPr>
          <p:nvPr/>
        </p:nvSpPr>
        <p:spPr bwMode="auto">
          <a:xfrm>
            <a:off x="7422544" y="2914852"/>
            <a:ext cx="80367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sz="3200" b="1" dirty="0">
                <a:solidFill>
                  <a:srgbClr val="264D9A"/>
                </a:solidFill>
                <a:latin typeface="黑体" panose="02010609060101010101" pitchFamily="49" charset="-122"/>
                <a:ea typeface="黑体" panose="02010609060101010101" pitchFamily="49" charset="-122"/>
              </a:rPr>
              <a:t>√</a:t>
            </a:r>
          </a:p>
        </p:txBody>
      </p:sp>
      <p:sp>
        <p:nvSpPr>
          <p:cNvPr id="12" name="TextBox 8"/>
          <p:cNvSpPr txBox="1">
            <a:spLocks noChangeArrowheads="1"/>
          </p:cNvSpPr>
          <p:nvPr/>
        </p:nvSpPr>
        <p:spPr bwMode="auto">
          <a:xfrm>
            <a:off x="7584469" y="4481715"/>
            <a:ext cx="596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3200" b="1">
                <a:solidFill>
                  <a:srgbClr val="FF0000"/>
                </a:solidFill>
                <a:latin typeface="黑体" panose="02010609060101010101" pitchFamily="49" charset="-122"/>
                <a:ea typeface="黑体" panose="02010609060101010101" pitchFamily="49" charset="-122"/>
              </a:rPr>
              <a:t>×</a:t>
            </a:r>
            <a:endParaRPr lang="zh-CN" altLang="en-US" sz="3200" b="1">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41601413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图片 1" descr="E:\2010\teaching\physiology\2010课件\DSC01259.JPG"/>
          <p:cNvPicPr>
            <a:picLocks noChangeAspect="1" noChangeArrowheads="1"/>
          </p:cNvPicPr>
          <p:nvPr/>
        </p:nvPicPr>
        <p:blipFill>
          <a:blip r:embed="rId3">
            <a:lum bright="16000" contrast="36000"/>
            <a:extLst>
              <a:ext uri="{28A0092B-C50C-407E-A947-70E740481C1C}">
                <a14:useLocalDpi xmlns:a14="http://schemas.microsoft.com/office/drawing/2010/main" val="0"/>
              </a:ext>
            </a:extLst>
          </a:blip>
          <a:srcRect l="13287" t="36745" r="11810"/>
          <a:stretch>
            <a:fillRect/>
          </a:stretch>
        </p:blipFill>
        <p:spPr bwMode="auto">
          <a:xfrm>
            <a:off x="751497" y="833137"/>
            <a:ext cx="7429990" cy="379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3">
            <a:hlinkClick r:id="rId4" action="ppaction://hlinkfile"/>
          </p:cNvPr>
          <p:cNvSpPr txBox="1">
            <a:spLocks noChangeArrowheads="1"/>
          </p:cNvSpPr>
          <p:nvPr/>
        </p:nvSpPr>
        <p:spPr bwMode="auto">
          <a:xfrm>
            <a:off x="3600710" y="5129565"/>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dirty="0">
                <a:latin typeface="黑体" panose="02010609060101010101" pitchFamily="49" charset="-122"/>
                <a:ea typeface="黑体" panose="02010609060101010101" pitchFamily="49" charset="-122"/>
              </a:rPr>
              <a:t>持钳打结法</a:t>
            </a:r>
          </a:p>
        </p:txBody>
      </p:sp>
    </p:spTree>
    <p:extLst>
      <p:ext uri="{BB962C8B-B14F-4D97-AF65-F5344CB8AC3E}">
        <p14:creationId xmlns:p14="http://schemas.microsoft.com/office/powerpoint/2010/main" val="18345475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C606442-44EF-4E12-A7D0-09ABE9DB364D}"/>
              </a:ext>
            </a:extLst>
          </p:cNvPr>
          <p:cNvSpPr>
            <a:spLocks noGrp="1"/>
          </p:cNvSpPr>
          <p:nvPr>
            <p:ph idx="1"/>
          </p:nvPr>
        </p:nvSpPr>
        <p:spPr>
          <a:xfrm>
            <a:off x="268418" y="1125505"/>
            <a:ext cx="7900040" cy="4504734"/>
          </a:xfrm>
          <a:solidFill>
            <a:schemeClr val="bg1"/>
          </a:solidFill>
        </p:spPr>
        <p:txBody>
          <a:bodyPr>
            <a:noAutofit/>
          </a:bodyPr>
          <a:lstStyle/>
          <a:p>
            <a:pPr algn="just">
              <a:lnSpc>
                <a:spcPct val="100000"/>
              </a:lnSpc>
              <a:spcBef>
                <a:spcPts val="0"/>
              </a:spcBef>
            </a:pPr>
            <a:r>
              <a:rPr lang="zh-CN" altLang="zh-CN" sz="2400" b="1" kern="100" dirty="0">
                <a:solidFill>
                  <a:srgbClr val="0033CC"/>
                </a:solidFill>
                <a:latin typeface="黑体" panose="02010609060101010101" pitchFamily="49" charset="-122"/>
                <a:ea typeface="黑体" panose="02010609060101010101" pitchFamily="49" charset="-122"/>
                <a:cs typeface="Times New Roman" panose="02020603050405020304" pitchFamily="18" charset="0"/>
              </a:rPr>
              <a:t>持钳打结法</a:t>
            </a:r>
            <a:r>
              <a:rPr lang="zh-CN" altLang="zh-CN" sz="2400" b="1" kern="100" dirty="0">
                <a:solidFill>
                  <a:srgbClr val="000099"/>
                </a:solidFill>
                <a:latin typeface="黑体" panose="02010609060101010101" pitchFamily="49" charset="-122"/>
                <a:ea typeface="黑体" panose="02010609060101010101" pitchFamily="49" charset="-122"/>
                <a:cs typeface="Times New Roman" panose="02020603050405020304" pitchFamily="18" charset="0"/>
              </a:rPr>
              <a:t>：</a:t>
            </a:r>
          </a:p>
          <a:p>
            <a:pPr lvl="1" algn="just">
              <a:lnSpc>
                <a:spcPct val="100000"/>
              </a:lnSpc>
              <a:spcBef>
                <a:spcPts val="0"/>
              </a:spcBef>
            </a:pPr>
            <a:r>
              <a:rPr lang="zh-CN" altLang="zh-CN" sz="2400" b="1" kern="100" dirty="0">
                <a:solidFill>
                  <a:srgbClr val="9900CC"/>
                </a:solidFill>
                <a:latin typeface="黑体" panose="02010609060101010101" pitchFamily="49" charset="-122"/>
                <a:ea typeface="黑体" panose="02010609060101010101" pitchFamily="49" charset="-122"/>
                <a:cs typeface="Times New Roman" panose="02020603050405020304" pitchFamily="18" charset="0"/>
              </a:rPr>
              <a:t>第一个单结</a:t>
            </a:r>
            <a:r>
              <a:rPr lang="zh-CN" altLang="zh-CN" sz="2400" b="1" kern="100" dirty="0">
                <a:latin typeface="黑体" panose="02010609060101010101" pitchFamily="49" charset="-122"/>
                <a:ea typeface="黑体" panose="02010609060101010101" pitchFamily="49" charset="-122"/>
                <a:cs typeface="Times New Roman" panose="02020603050405020304" pitchFamily="18" charset="0"/>
              </a:rPr>
              <a:t>：左手拉住结扎线的左侧长线一端，将持针钳头从上往下横置于长线上，按顺时针方向旋转持针钳，将长线从钳尖处在持针钳上绕一周，张开持针钳，夹住短线，拉向左侧，</a:t>
            </a:r>
            <a:r>
              <a:rPr lang="zh-CN" altLang="en-US" sz="2400" b="1" kern="100" dirty="0">
                <a:latin typeface="黑体" panose="02010609060101010101" pitchFamily="49" charset="-122"/>
                <a:ea typeface="黑体" panose="02010609060101010101" pitchFamily="49" charset="-122"/>
                <a:cs typeface="Times New Roman" panose="02020603050405020304" pitchFamily="18" charset="0"/>
              </a:rPr>
              <a:t>长线端拉向右侧，</a:t>
            </a:r>
            <a:r>
              <a:rPr lang="zh-CN" altLang="zh-CN" sz="2400" b="1" kern="100" dirty="0">
                <a:latin typeface="黑体" panose="02010609060101010101" pitchFamily="49" charset="-122"/>
                <a:ea typeface="黑体" panose="02010609060101010101" pitchFamily="49" charset="-122"/>
                <a:cs typeface="Times New Roman" panose="02020603050405020304" pitchFamily="18" charset="0"/>
              </a:rPr>
              <a:t>收紧；</a:t>
            </a:r>
          </a:p>
          <a:p>
            <a:pPr lvl="1" algn="just">
              <a:lnSpc>
                <a:spcPct val="100000"/>
              </a:lnSpc>
              <a:spcBef>
                <a:spcPts val="0"/>
              </a:spcBef>
            </a:pPr>
            <a:r>
              <a:rPr lang="zh-CN" altLang="zh-CN" sz="2400" b="1" kern="100" dirty="0">
                <a:solidFill>
                  <a:srgbClr val="9900CC"/>
                </a:solidFill>
                <a:latin typeface="黑体" panose="02010609060101010101" pitchFamily="49" charset="-122"/>
                <a:ea typeface="黑体" panose="02010609060101010101" pitchFamily="49" charset="-122"/>
                <a:cs typeface="Times New Roman" panose="02020603050405020304" pitchFamily="18" charset="0"/>
              </a:rPr>
              <a:t>第二个单结</a:t>
            </a:r>
            <a:r>
              <a:rPr lang="zh-CN" altLang="en-US" sz="2400" b="1" kern="100" dirty="0">
                <a:latin typeface="黑体" panose="02010609060101010101" pitchFamily="49" charset="-122"/>
                <a:ea typeface="黑体" panose="02010609060101010101" pitchFamily="49" charset="-122"/>
                <a:cs typeface="Times New Roman" panose="02020603050405020304" pitchFamily="18" charset="0"/>
              </a:rPr>
              <a:t>：</a:t>
            </a:r>
            <a:r>
              <a:rPr lang="zh-CN" altLang="zh-CN" sz="2400" b="1" kern="100" dirty="0">
                <a:latin typeface="黑体" panose="02010609060101010101" pitchFamily="49" charset="-122"/>
                <a:ea typeface="黑体" panose="02010609060101010101" pitchFamily="49" charset="-122"/>
                <a:cs typeface="Times New Roman" panose="02020603050405020304" pitchFamily="18" charset="0"/>
              </a:rPr>
              <a:t>拉线的手不变，将持针钳从下往上横置于右侧长线一端，按逆时针方向旋转持针钳，将长线从钳尖处在持针钳上绕一周，张开持针钳，夹住短线，拉向右侧，</a:t>
            </a:r>
            <a:r>
              <a:rPr lang="zh-CN" altLang="en-US" sz="2400" b="1" kern="100" dirty="0">
                <a:latin typeface="黑体" panose="02010609060101010101" pitchFamily="49" charset="-122"/>
                <a:ea typeface="黑体" panose="02010609060101010101" pitchFamily="49" charset="-122"/>
                <a:cs typeface="Times New Roman" panose="02020603050405020304" pitchFamily="18" charset="0"/>
              </a:rPr>
              <a:t>长线段拉向左侧，</a:t>
            </a:r>
            <a:r>
              <a:rPr lang="zh-CN" altLang="zh-CN" sz="2400" b="1" kern="100" dirty="0">
                <a:latin typeface="黑体" panose="02010609060101010101" pitchFamily="49" charset="-122"/>
                <a:ea typeface="黑体" panose="02010609060101010101" pitchFamily="49" charset="-122"/>
                <a:cs typeface="Times New Roman" panose="02020603050405020304" pitchFamily="18" charset="0"/>
              </a:rPr>
              <a:t>收紧。</a:t>
            </a:r>
          </a:p>
          <a:p>
            <a:pPr algn="just">
              <a:lnSpc>
                <a:spcPct val="100000"/>
              </a:lnSpc>
              <a:spcBef>
                <a:spcPts val="0"/>
              </a:spcBef>
            </a:pPr>
            <a:endParaRPr lang="zh-CN" altLang="zh-CN" sz="2400" b="1" kern="100" dirty="0">
              <a:latin typeface="黑体" panose="02010609060101010101" pitchFamily="49" charset="-122"/>
              <a:ea typeface="黑体" panose="02010609060101010101" pitchFamily="49" charset="-122"/>
              <a:cs typeface="Times New Roman" panose="02020603050405020304" pitchFamily="18" charset="0"/>
            </a:endParaRPr>
          </a:p>
          <a:p>
            <a:pPr algn="just">
              <a:lnSpc>
                <a:spcPct val="100000"/>
              </a:lnSpc>
              <a:spcBef>
                <a:spcPts val="0"/>
              </a:spcBef>
            </a:pPr>
            <a:r>
              <a:rPr lang="zh-CN" altLang="zh-CN" sz="2400" b="1" kern="100" dirty="0">
                <a:solidFill>
                  <a:srgbClr val="9900CC"/>
                </a:solidFill>
                <a:latin typeface="黑体" panose="02010609060101010101" pitchFamily="49" charset="-122"/>
                <a:ea typeface="黑体" panose="02010609060101010101" pitchFamily="49" charset="-122"/>
                <a:cs typeface="Times New Roman" panose="02020603050405020304" pitchFamily="18" charset="0"/>
              </a:rPr>
              <a:t>注意</a:t>
            </a:r>
            <a:r>
              <a:rPr lang="zh-CN" altLang="zh-CN" sz="2400" b="1" kern="100" dirty="0">
                <a:latin typeface="黑体" panose="02010609060101010101" pitchFamily="49" charset="-122"/>
                <a:ea typeface="黑体" panose="02010609060101010101" pitchFamily="49" charset="-122"/>
                <a:cs typeface="Times New Roman" panose="02020603050405020304" pitchFamily="18" charset="0"/>
              </a:rPr>
              <a:t>：在打第二个结时要保持第一个结不松动。</a:t>
            </a:r>
          </a:p>
          <a:p>
            <a:pPr>
              <a:lnSpc>
                <a:spcPct val="100000"/>
              </a:lnSpc>
              <a:spcBef>
                <a:spcPts val="0"/>
              </a:spcBef>
            </a:pPr>
            <a:endParaRPr lang="zh-CN" altLang="en-US" sz="2400" b="1" dirty="0">
              <a:latin typeface="黑体" panose="02010609060101010101" pitchFamily="49" charset="-122"/>
              <a:ea typeface="黑体" panose="02010609060101010101" pitchFamily="49" charset="-122"/>
            </a:endParaRPr>
          </a:p>
        </p:txBody>
      </p:sp>
      <p:sp>
        <p:nvSpPr>
          <p:cNvPr id="5" name="文本框 4">
            <a:extLst>
              <a:ext uri="{FF2B5EF4-FFF2-40B4-BE49-F238E27FC236}">
                <a16:creationId xmlns:a16="http://schemas.microsoft.com/office/drawing/2014/main" id="{B5DB7FAF-5B11-492E-84A4-8A12B56A1F45}"/>
              </a:ext>
            </a:extLst>
          </p:cNvPr>
          <p:cNvSpPr txBox="1"/>
          <p:nvPr/>
        </p:nvSpPr>
        <p:spPr>
          <a:xfrm>
            <a:off x="268418" y="314430"/>
            <a:ext cx="6944042" cy="461665"/>
          </a:xfrm>
          <a:prstGeom prst="rect">
            <a:avLst/>
          </a:prstGeom>
          <a:noFill/>
        </p:spPr>
        <p:txBody>
          <a:bodyPr wrap="square">
            <a:spAutoFit/>
          </a:bodyPr>
          <a:lstStyle/>
          <a:p>
            <a:pPr algn="just"/>
            <a:r>
              <a:rPr lang="zh-CN" altLang="zh-CN" sz="2400" b="1" kern="100" dirty="0">
                <a:latin typeface="黑体" panose="02010609060101010101" pitchFamily="49" charset="-122"/>
                <a:ea typeface="黑体" panose="02010609060101010101" pitchFamily="49" charset="-122"/>
                <a:cs typeface="Times New Roman" panose="02020603050405020304" pitchFamily="18" charset="0"/>
              </a:rPr>
              <a:t>方结又称平结，由两个方向相反的单结组成。</a:t>
            </a:r>
          </a:p>
        </p:txBody>
      </p:sp>
    </p:spTree>
    <p:extLst>
      <p:ext uri="{BB962C8B-B14F-4D97-AF65-F5344CB8AC3E}">
        <p14:creationId xmlns:p14="http://schemas.microsoft.com/office/powerpoint/2010/main" val="354250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719191" y="1560816"/>
            <a:ext cx="7597775" cy="2806700"/>
          </a:xfrm>
        </p:spPr>
        <p:txBody>
          <a:bodyPr>
            <a:noAutofit/>
          </a:bodyPr>
          <a:lstStyle/>
          <a:p>
            <a:pPr algn="l">
              <a:lnSpc>
                <a:spcPct val="130000"/>
              </a:lnSpc>
              <a:defRPr/>
            </a:pPr>
            <a:r>
              <a:rPr lang="zh-CN" altLang="en-US" sz="3200" b="1" dirty="0">
                <a:solidFill>
                  <a:srgbClr val="171EA9"/>
                </a:solidFill>
                <a:effectLst/>
                <a:latin typeface="黑体" panose="02010609060101010101" pitchFamily="49" charset="-122"/>
                <a:ea typeface="黑体" panose="02010609060101010101" pitchFamily="49" charset="-122"/>
              </a:rPr>
              <a:t>实验</a:t>
            </a:r>
            <a:r>
              <a:rPr lang="en-US" altLang="zh-CN" sz="3200" b="1" dirty="0">
                <a:solidFill>
                  <a:srgbClr val="171EA9"/>
                </a:solidFill>
                <a:effectLst/>
                <a:latin typeface="黑体" panose="02010609060101010101" pitchFamily="49" charset="-122"/>
                <a:ea typeface="黑体" panose="02010609060101010101" pitchFamily="49" charset="-122"/>
              </a:rPr>
              <a:t>2</a:t>
            </a:r>
            <a:r>
              <a:rPr lang="zh-CN" altLang="en-US" sz="3200" b="1" dirty="0">
                <a:solidFill>
                  <a:srgbClr val="171EA9"/>
                </a:solidFill>
                <a:effectLst/>
                <a:latin typeface="黑体" panose="02010609060101010101" pitchFamily="49" charset="-122"/>
                <a:ea typeface="黑体" panose="02010609060101010101" pitchFamily="49" charset="-122"/>
              </a:rPr>
              <a:t>：</a:t>
            </a:r>
            <a:r>
              <a:rPr lang="zh-CN" altLang="en-US" sz="3200" b="1" dirty="0">
                <a:solidFill>
                  <a:srgbClr val="000099"/>
                </a:solidFill>
                <a:effectLst/>
                <a:latin typeface="黑体" panose="02010609060101010101" pitchFamily="49" charset="-122"/>
                <a:ea typeface="黑体" panose="02010609060101010101" pitchFamily="49" charset="-122"/>
              </a:rPr>
              <a:t>骨骼肌单收缩的分析</a:t>
            </a:r>
            <a:br>
              <a:rPr lang="en-US" altLang="zh-CN" sz="3200" b="1" dirty="0">
                <a:solidFill>
                  <a:srgbClr val="000099"/>
                </a:solidFill>
                <a:effectLst/>
                <a:latin typeface="黑体" panose="02010609060101010101" pitchFamily="49" charset="-122"/>
                <a:ea typeface="黑体" panose="02010609060101010101" pitchFamily="49" charset="-122"/>
              </a:rPr>
            </a:br>
            <a:r>
              <a:rPr lang="en-US" altLang="zh-CN" sz="3200" b="1" dirty="0">
                <a:solidFill>
                  <a:srgbClr val="000099"/>
                </a:solidFill>
                <a:effectLst/>
                <a:latin typeface="黑体" panose="02010609060101010101" pitchFamily="49" charset="-122"/>
                <a:ea typeface="黑体" panose="02010609060101010101" pitchFamily="49" charset="-122"/>
              </a:rPr>
              <a:t>       </a:t>
            </a:r>
            <a:r>
              <a:rPr lang="zh-CN" altLang="en-US" sz="3200" b="1" dirty="0">
                <a:solidFill>
                  <a:srgbClr val="000099"/>
                </a:solidFill>
                <a:effectLst/>
                <a:latin typeface="黑体" panose="02010609060101010101" pitchFamily="49" charset="-122"/>
                <a:ea typeface="黑体" panose="02010609060101010101" pitchFamily="49" charset="-122"/>
              </a:rPr>
              <a:t>骨骼肌收缩的总和与强直收缩</a:t>
            </a:r>
            <a:br>
              <a:rPr lang="en-US" altLang="zh-CN" sz="3200" b="1" dirty="0">
                <a:solidFill>
                  <a:srgbClr val="171EA9"/>
                </a:solidFill>
                <a:effectLst/>
                <a:latin typeface="黑体" panose="02010609060101010101" pitchFamily="49" charset="-122"/>
                <a:ea typeface="黑体" panose="02010609060101010101" pitchFamily="49" charset="-122"/>
              </a:rPr>
            </a:br>
            <a:r>
              <a:rPr lang="en-US" altLang="zh-CN" sz="3200" b="1" dirty="0">
                <a:solidFill>
                  <a:srgbClr val="171EA9"/>
                </a:solidFill>
                <a:effectLst/>
                <a:latin typeface="黑体" panose="02010609060101010101" pitchFamily="49" charset="-122"/>
                <a:ea typeface="黑体" panose="02010609060101010101" pitchFamily="49" charset="-122"/>
              </a:rPr>
              <a:t>    </a:t>
            </a:r>
            <a:endParaRPr lang="zh-CN" altLang="en-US" sz="3200" b="1" dirty="0">
              <a:solidFill>
                <a:srgbClr val="171EA9"/>
              </a:solidFill>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1413302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a:extLst>
              <a:ext uri="{FF2B5EF4-FFF2-40B4-BE49-F238E27FC236}">
                <a16:creationId xmlns:a16="http://schemas.microsoft.com/office/drawing/2014/main" id="{C3484355-D76E-4878-8112-BC513F5650C5}"/>
              </a:ext>
            </a:extLst>
          </p:cNvPr>
          <p:cNvSpPr>
            <a:spLocks noGrp="1"/>
          </p:cNvSpPr>
          <p:nvPr>
            <p:ph idx="1"/>
          </p:nvPr>
        </p:nvSpPr>
        <p:spPr>
          <a:xfrm>
            <a:off x="103625" y="436875"/>
            <a:ext cx="5635707" cy="3339215"/>
          </a:xfrm>
        </p:spPr>
        <p:txBody>
          <a:bodyPr>
            <a:noAutofit/>
          </a:bodyPr>
          <a:lstStyle/>
          <a:p>
            <a:pPr marL="0" indent="0" algn="just">
              <a:lnSpc>
                <a:spcPct val="100000"/>
              </a:lnSpc>
              <a:buNone/>
            </a:pPr>
            <a:r>
              <a:rPr lang="en-US" altLang="zh-CN" sz="2400" b="1" dirty="0">
                <a:latin typeface="黑体" panose="02010609060101010101" pitchFamily="49" charset="-122"/>
                <a:ea typeface="黑体" panose="02010609060101010101" pitchFamily="49" charset="-122"/>
              </a:rPr>
              <a:t>1. </a:t>
            </a:r>
            <a:r>
              <a:rPr lang="zh-CN" altLang="en-US" sz="2400" b="1" dirty="0">
                <a:latin typeface="黑体" panose="02010609060101010101" pitchFamily="49" charset="-122"/>
                <a:ea typeface="黑体" panose="02010609060101010101" pitchFamily="49" charset="-122"/>
              </a:rPr>
              <a:t>标本与仪器的连接：</a:t>
            </a:r>
          </a:p>
          <a:p>
            <a:pPr algn="just">
              <a:lnSpc>
                <a:spcPct val="100000"/>
              </a:lnSpc>
            </a:pPr>
            <a:r>
              <a:rPr lang="zh-CN" altLang="en-US" sz="2400" b="1" dirty="0">
                <a:latin typeface="黑体" panose="02010609060101010101" pitchFamily="49" charset="-122"/>
                <a:ea typeface="黑体" panose="02010609060101010101" pitchFamily="49" charset="-122"/>
              </a:rPr>
              <a:t>将标本胫腓骨固定在屏蔽盒内的肌槽上，结扎跟腱的线通过大头针与张力换能器相连，神经置于屏蔽盒内</a:t>
            </a:r>
            <a:r>
              <a:rPr lang="zh-CN" altLang="en-US" sz="2400" b="1" dirty="0">
                <a:solidFill>
                  <a:srgbClr val="0033CC"/>
                </a:solidFill>
                <a:latin typeface="黑体" panose="02010609060101010101" pitchFamily="49" charset="-122"/>
                <a:ea typeface="黑体" panose="02010609060101010101" pitchFamily="49" charset="-122"/>
              </a:rPr>
              <a:t>刺激电极</a:t>
            </a:r>
            <a:r>
              <a:rPr lang="zh-CN" altLang="en-US" sz="2400" b="1" dirty="0">
                <a:latin typeface="黑体" panose="02010609060101010101" pitchFamily="49" charset="-122"/>
                <a:ea typeface="黑体" panose="02010609060101010101" pitchFamily="49" charset="-122"/>
              </a:rPr>
              <a:t>上，用任氏液保持标本湿润。</a:t>
            </a:r>
          </a:p>
          <a:p>
            <a:pPr algn="just">
              <a:lnSpc>
                <a:spcPct val="100000"/>
              </a:lnSpc>
            </a:pPr>
            <a:r>
              <a:rPr lang="zh-CN" altLang="en-US" sz="2400" b="1" dirty="0">
                <a:solidFill>
                  <a:srgbClr val="0033CC"/>
                </a:solidFill>
                <a:latin typeface="黑体" panose="02010609060101010101" pitchFamily="49" charset="-122"/>
                <a:ea typeface="黑体" panose="02010609060101010101" pitchFamily="49" charset="-122"/>
              </a:rPr>
              <a:t>刺激线</a:t>
            </a:r>
            <a:r>
              <a:rPr lang="zh-CN" altLang="en-US" sz="2400" b="1" dirty="0">
                <a:latin typeface="黑体" panose="02010609060101010101" pitchFamily="49" charset="-122"/>
                <a:ea typeface="黑体" panose="02010609060101010101" pitchFamily="49" charset="-122"/>
              </a:rPr>
              <a:t>接记录系统的刺激输出，</a:t>
            </a:r>
            <a:r>
              <a:rPr lang="zh-CN" altLang="en-US" sz="2400" b="1" dirty="0">
                <a:solidFill>
                  <a:srgbClr val="9900FF"/>
                </a:solidFill>
                <a:latin typeface="黑体" panose="02010609060101010101" pitchFamily="49" charset="-122"/>
                <a:ea typeface="黑体" panose="02010609060101010101" pitchFamily="49" charset="-122"/>
              </a:rPr>
              <a:t>张力换能器信号输出端接记录系统的</a:t>
            </a:r>
            <a:r>
              <a:rPr lang="en-US" altLang="zh-CN" sz="2400" b="1" dirty="0">
                <a:solidFill>
                  <a:srgbClr val="9900FF"/>
                </a:solidFill>
                <a:latin typeface="黑体" panose="02010609060101010101" pitchFamily="49" charset="-122"/>
                <a:ea typeface="黑体" panose="02010609060101010101" pitchFamily="49" charset="-122"/>
              </a:rPr>
              <a:t>1</a:t>
            </a:r>
            <a:r>
              <a:rPr lang="zh-CN" altLang="en-US" sz="2400" b="1" dirty="0">
                <a:solidFill>
                  <a:srgbClr val="9900FF"/>
                </a:solidFill>
                <a:latin typeface="黑体" panose="02010609060101010101" pitchFamily="49" charset="-122"/>
                <a:ea typeface="黑体" panose="02010609060101010101" pitchFamily="49" charset="-122"/>
              </a:rPr>
              <a:t>通道</a:t>
            </a:r>
            <a:r>
              <a:rPr lang="zh-CN" altLang="en-US" sz="2400" b="1" dirty="0">
                <a:latin typeface="黑体" panose="02010609060101010101" pitchFamily="49" charset="-122"/>
                <a:ea typeface="黑体" panose="02010609060101010101" pitchFamily="49" charset="-122"/>
              </a:rPr>
              <a:t>。</a:t>
            </a:r>
            <a:endParaRPr lang="en-US" altLang="zh-CN" sz="2400" b="1" dirty="0">
              <a:latin typeface="黑体" panose="02010609060101010101" pitchFamily="49" charset="-122"/>
              <a:ea typeface="黑体" panose="02010609060101010101" pitchFamily="49" charset="-122"/>
            </a:endParaRPr>
          </a:p>
        </p:txBody>
      </p:sp>
      <p:pic>
        <p:nvPicPr>
          <p:cNvPr id="2" name="图片 1">
            <a:extLst>
              <a:ext uri="{FF2B5EF4-FFF2-40B4-BE49-F238E27FC236}">
                <a16:creationId xmlns:a16="http://schemas.microsoft.com/office/drawing/2014/main" id="{B5033744-0947-80ED-66AC-9E77BDA3A3B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3182" r="15180"/>
          <a:stretch/>
        </p:blipFill>
        <p:spPr>
          <a:xfrm>
            <a:off x="5773240" y="720985"/>
            <a:ext cx="3267135" cy="4745679"/>
          </a:xfrm>
          <a:prstGeom prst="rect">
            <a:avLst/>
          </a:prstGeom>
        </p:spPr>
      </p:pic>
      <p:pic>
        <p:nvPicPr>
          <p:cNvPr id="3" name="图片 2">
            <a:extLst>
              <a:ext uri="{FF2B5EF4-FFF2-40B4-BE49-F238E27FC236}">
                <a16:creationId xmlns:a16="http://schemas.microsoft.com/office/drawing/2014/main" id="{A717C71D-1B44-2F55-8F28-B5E20D17E0B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456" t="4609" r="7500" b="6638"/>
          <a:stretch/>
        </p:blipFill>
        <p:spPr>
          <a:xfrm>
            <a:off x="1023927" y="3320736"/>
            <a:ext cx="4147274" cy="3100389"/>
          </a:xfrm>
          <a:prstGeom prst="rect">
            <a:avLst/>
          </a:prstGeom>
        </p:spPr>
      </p:pic>
    </p:spTree>
    <p:extLst>
      <p:ext uri="{BB962C8B-B14F-4D97-AF65-F5344CB8AC3E}">
        <p14:creationId xmlns:p14="http://schemas.microsoft.com/office/powerpoint/2010/main" val="814629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84044C-9D7E-417D-9061-16ED87CD88D2}"/>
              </a:ext>
            </a:extLst>
          </p:cNvPr>
          <p:cNvSpPr>
            <a:spLocks noGrp="1"/>
          </p:cNvSpPr>
          <p:nvPr>
            <p:ph idx="1"/>
          </p:nvPr>
        </p:nvSpPr>
        <p:spPr>
          <a:xfrm>
            <a:off x="280419" y="273739"/>
            <a:ext cx="8082746" cy="4833067"/>
          </a:xfrm>
        </p:spPr>
        <p:txBody>
          <a:bodyPr>
            <a:noAutofit/>
          </a:bodyPr>
          <a:lstStyle/>
          <a:p>
            <a:pPr marL="0" indent="0" algn="just">
              <a:lnSpc>
                <a:spcPct val="110000"/>
              </a:lnSpc>
              <a:spcBef>
                <a:spcPts val="450"/>
              </a:spcBef>
              <a:buNone/>
            </a:pPr>
            <a:r>
              <a:rPr lang="en-US" altLang="zh-CN" sz="2400" b="1" dirty="0">
                <a:latin typeface="黑体" panose="02010609060101010101" pitchFamily="49" charset="-122"/>
                <a:ea typeface="黑体" panose="02010609060101010101" pitchFamily="49" charset="-122"/>
              </a:rPr>
              <a:t>2. </a:t>
            </a:r>
            <a:r>
              <a:rPr lang="zh-CN" altLang="en-US" sz="2400" b="1" dirty="0">
                <a:latin typeface="黑体" panose="02010609060101010101" pitchFamily="49" charset="-122"/>
                <a:ea typeface="黑体" panose="02010609060101010101" pitchFamily="49" charset="-122"/>
              </a:rPr>
              <a:t>刺激强度与肌肉收缩的关系：</a:t>
            </a:r>
          </a:p>
          <a:p>
            <a:pPr algn="just">
              <a:lnSpc>
                <a:spcPct val="110000"/>
              </a:lnSpc>
              <a:spcBef>
                <a:spcPts val="450"/>
              </a:spcBef>
            </a:pPr>
            <a:r>
              <a:rPr lang="zh-CN" altLang="en-US" sz="2400" b="1" dirty="0">
                <a:latin typeface="黑体" panose="02010609060101010101" pitchFamily="49" charset="-122"/>
                <a:ea typeface="黑体" panose="02010609060101010101" pitchFamily="49" charset="-122"/>
              </a:rPr>
              <a:t>打开记录系统主机、计算机，将桌面上的“</a:t>
            </a:r>
            <a:r>
              <a:rPr lang="en-US" altLang="zh-CN" sz="2400" b="1" dirty="0">
                <a:latin typeface="黑体" panose="02010609060101010101" pitchFamily="49" charset="-122"/>
                <a:ea typeface="黑体" panose="02010609060101010101" pitchFamily="49" charset="-122"/>
              </a:rPr>
              <a:t>RM6240E2.6</a:t>
            </a:r>
            <a:r>
              <a:rPr lang="zh-CN" altLang="en-US" sz="2400" b="1" dirty="0">
                <a:latin typeface="黑体" panose="02010609060101010101" pitchFamily="49" charset="-122"/>
                <a:ea typeface="黑体" panose="02010609060101010101" pitchFamily="49" charset="-122"/>
              </a:rPr>
              <a:t>”软件打开，并从“实验”中找到“</a:t>
            </a:r>
            <a:r>
              <a:rPr lang="zh-CN" altLang="en-US" sz="2400" b="1" dirty="0">
                <a:solidFill>
                  <a:srgbClr val="0033CC"/>
                </a:solidFill>
                <a:latin typeface="黑体" panose="02010609060101010101" pitchFamily="49" charset="-122"/>
                <a:ea typeface="黑体" panose="02010609060101010101" pitchFamily="49" charset="-122"/>
              </a:rPr>
              <a:t>肌肉神经实验</a:t>
            </a:r>
            <a:r>
              <a:rPr lang="en-US" altLang="zh-CN" sz="2400" b="1" dirty="0">
                <a:solidFill>
                  <a:srgbClr val="0033CC"/>
                </a:solidFill>
                <a:latin typeface="黑体" panose="02010609060101010101" pitchFamily="49" charset="-122"/>
                <a:ea typeface="黑体" panose="02010609060101010101" pitchFamily="49" charset="-122"/>
              </a:rPr>
              <a:t>-</a:t>
            </a:r>
            <a:r>
              <a:rPr lang="zh-CN" altLang="en-US" sz="2400" b="1" dirty="0">
                <a:solidFill>
                  <a:srgbClr val="0033CC"/>
                </a:solidFill>
                <a:latin typeface="黑体" panose="02010609060101010101" pitchFamily="49" charset="-122"/>
                <a:ea typeface="黑体" panose="02010609060101010101" pitchFamily="49" charset="-122"/>
              </a:rPr>
              <a:t>刺激强度对骨骼肌收缩的影响</a:t>
            </a:r>
            <a:r>
              <a:rPr lang="zh-CN" altLang="en-US" sz="2400" b="1" dirty="0">
                <a:latin typeface="黑体" panose="02010609060101010101" pitchFamily="49" charset="-122"/>
                <a:ea typeface="黑体" panose="02010609060101010101" pitchFamily="49" charset="-122"/>
              </a:rPr>
              <a:t>”。</a:t>
            </a:r>
          </a:p>
          <a:p>
            <a:pPr algn="just">
              <a:lnSpc>
                <a:spcPct val="110000"/>
              </a:lnSpc>
              <a:spcBef>
                <a:spcPts val="450"/>
              </a:spcBef>
            </a:pPr>
            <a:r>
              <a:rPr lang="zh-CN" altLang="en-US" sz="2400" b="1" dirty="0">
                <a:latin typeface="黑体" panose="02010609060101010101" pitchFamily="49" charset="-122"/>
                <a:ea typeface="黑体" panose="02010609060101010101" pitchFamily="49" charset="-122"/>
              </a:rPr>
              <a:t>在刺激器窗口中选择刺激为</a:t>
            </a:r>
            <a:r>
              <a:rPr lang="zh-CN" altLang="en-US" sz="2400" b="1" dirty="0">
                <a:solidFill>
                  <a:srgbClr val="0033CC"/>
                </a:solidFill>
                <a:latin typeface="黑体" panose="02010609060101010101" pitchFamily="49" charset="-122"/>
                <a:ea typeface="黑体" panose="02010609060101010101" pitchFamily="49" charset="-122"/>
              </a:rPr>
              <a:t>单刺激</a:t>
            </a:r>
            <a:r>
              <a:rPr lang="zh-CN" altLang="en-US" sz="2400" b="1" dirty="0">
                <a:latin typeface="黑体" panose="02010609060101010101" pitchFamily="49" charset="-122"/>
                <a:ea typeface="黑体" panose="02010609060101010101" pitchFamily="49" charset="-122"/>
              </a:rPr>
              <a:t>，点击开始示波、开始记录，</a:t>
            </a:r>
            <a:r>
              <a:rPr lang="zh-CN" altLang="en-US" sz="2400" b="1" dirty="0">
                <a:solidFill>
                  <a:srgbClr val="0033CC"/>
                </a:solidFill>
                <a:latin typeface="黑体" panose="02010609060101010101" pitchFamily="49" charset="-122"/>
                <a:ea typeface="黑体" panose="02010609060101010101" pitchFamily="49" charset="-122"/>
              </a:rPr>
              <a:t>从零开始</a:t>
            </a:r>
            <a:r>
              <a:rPr lang="zh-CN" altLang="en-US" sz="2400" b="1" dirty="0">
                <a:latin typeface="黑体" panose="02010609060101010101" pitchFamily="49" charset="-122"/>
                <a:ea typeface="黑体" panose="02010609060101010101" pitchFamily="49" charset="-122"/>
              </a:rPr>
              <a:t>逐渐增加刺激强度</a:t>
            </a:r>
            <a:r>
              <a:rPr lang="en-US" altLang="zh-CN" sz="2400" b="1" dirty="0">
                <a:latin typeface="黑体" panose="02010609060101010101" pitchFamily="49" charset="-122"/>
                <a:ea typeface="黑体" panose="02010609060101010101" pitchFamily="49" charset="-122"/>
              </a:rPr>
              <a:t>(V)</a:t>
            </a:r>
            <a:r>
              <a:rPr lang="zh-CN" altLang="en-US" sz="2400" b="1" dirty="0">
                <a:latin typeface="黑体" panose="02010609060101010101" pitchFamily="49" charset="-122"/>
                <a:ea typeface="黑体" panose="02010609060101010101" pitchFamily="49" charset="-122"/>
              </a:rPr>
              <a:t>，找出引起肌肉收缩的最小刺激强度（阈强度），增大刺激强度，观察刺激强度与收缩曲线高度（收缩幅度）的关系。</a:t>
            </a:r>
          </a:p>
          <a:p>
            <a:pPr algn="just">
              <a:lnSpc>
                <a:spcPct val="110000"/>
              </a:lnSpc>
              <a:spcBef>
                <a:spcPts val="450"/>
              </a:spcBef>
            </a:pPr>
            <a:r>
              <a:rPr lang="zh-CN" altLang="en-US" sz="2400" b="1" dirty="0">
                <a:latin typeface="黑体" panose="02010609060101010101" pitchFamily="49" charset="-122"/>
                <a:ea typeface="黑体" panose="02010609060101010101" pitchFamily="49" charset="-122"/>
              </a:rPr>
              <a:t>继续增大刺激强度，当肌肉收缩曲线的幅度不再随刺激强度增大而增高时，记下最大刺激强度。</a:t>
            </a:r>
          </a:p>
          <a:p>
            <a:pPr algn="just">
              <a:lnSpc>
                <a:spcPct val="110000"/>
              </a:lnSpc>
              <a:spcBef>
                <a:spcPts val="450"/>
              </a:spcBef>
            </a:pPr>
            <a:r>
              <a:rPr lang="zh-CN" altLang="en-US" sz="2400" b="1" dirty="0">
                <a:latin typeface="黑体" panose="02010609060101010101" pitchFamily="49" charset="-122"/>
                <a:ea typeface="黑体" panose="02010609060101010101" pitchFamily="49" charset="-122"/>
              </a:rPr>
              <a:t>保存曲线。</a:t>
            </a:r>
            <a:endParaRPr lang="en-US" altLang="zh-CN" sz="2400" dirty="0"/>
          </a:p>
        </p:txBody>
      </p:sp>
      <p:grpSp>
        <p:nvGrpSpPr>
          <p:cNvPr id="14" name="组合 13">
            <a:extLst>
              <a:ext uri="{FF2B5EF4-FFF2-40B4-BE49-F238E27FC236}">
                <a16:creationId xmlns:a16="http://schemas.microsoft.com/office/drawing/2014/main" id="{16A5C87C-91BF-4463-A567-07132AC9C41F}"/>
              </a:ext>
            </a:extLst>
          </p:cNvPr>
          <p:cNvGrpSpPr/>
          <p:nvPr/>
        </p:nvGrpSpPr>
        <p:grpSpPr>
          <a:xfrm>
            <a:off x="117699" y="5106806"/>
            <a:ext cx="4580890" cy="1669000"/>
            <a:chOff x="1500852" y="4943106"/>
            <a:chExt cx="4450176" cy="1120112"/>
          </a:xfrm>
        </p:grpSpPr>
        <p:pic>
          <p:nvPicPr>
            <p:cNvPr id="6" name="Picture 2">
              <a:extLst>
                <a:ext uri="{FF2B5EF4-FFF2-40B4-BE49-F238E27FC236}">
                  <a16:creationId xmlns:a16="http://schemas.microsoft.com/office/drawing/2014/main" id="{1AAF6D9E-D715-41B4-A524-EBAF21E8DE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16" t="70125" r="50860" b="14335"/>
            <a:stretch/>
          </p:blipFill>
          <p:spPr bwMode="auto">
            <a:xfrm>
              <a:off x="1500852" y="4943106"/>
              <a:ext cx="4450176" cy="11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8">
              <a:extLst>
                <a:ext uri="{FF2B5EF4-FFF2-40B4-BE49-F238E27FC236}">
                  <a16:creationId xmlns:a16="http://schemas.microsoft.com/office/drawing/2014/main" id="{DCFD774A-907D-473B-8CBC-BAAC28A10433}"/>
                </a:ext>
              </a:extLst>
            </p:cNvPr>
            <p:cNvSpPr txBox="1"/>
            <p:nvPr/>
          </p:nvSpPr>
          <p:spPr>
            <a:xfrm>
              <a:off x="3195976" y="5350553"/>
              <a:ext cx="478139" cy="213787"/>
            </a:xfrm>
            <a:prstGeom prst="rect">
              <a:avLst/>
            </a:prstGeom>
            <a:solidFill>
              <a:srgbClr val="FFFFFF"/>
            </a:solidFill>
          </p:spPr>
          <p:txBody>
            <a:bodyPr wrap="square" rtlCol="0">
              <a:spAutoFit/>
            </a:bodyPr>
            <a:lstStyle/>
            <a:p>
              <a:r>
                <a:rPr lang="en-US" altLang="zh-CN" sz="900" b="1" dirty="0">
                  <a:latin typeface="Times New Roman" panose="02020603050405020304" pitchFamily="18" charset="0"/>
                  <a:cs typeface="Times New Roman" panose="02020603050405020304" pitchFamily="18" charset="0"/>
                </a:rPr>
                <a:t> 0 V </a:t>
              </a:r>
              <a:endParaRPr lang="zh-CN" altLang="en-US" sz="900"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60F41A0C-B6D8-40AD-BD96-998422632176}"/>
                </a:ext>
              </a:extLst>
            </p:cNvPr>
            <p:cNvSpPr/>
            <p:nvPr/>
          </p:nvSpPr>
          <p:spPr bwMode="auto">
            <a:xfrm>
              <a:off x="3180566" y="5345451"/>
              <a:ext cx="478139" cy="213787"/>
            </a:xfrm>
            <a:prstGeom prst="rect">
              <a:avLst/>
            </a:prstGeom>
            <a:noFill/>
            <a:ln>
              <a:solidFill>
                <a:srgbClr val="3A22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2" name="矩形 11">
              <a:extLst>
                <a:ext uri="{FF2B5EF4-FFF2-40B4-BE49-F238E27FC236}">
                  <a16:creationId xmlns:a16="http://schemas.microsoft.com/office/drawing/2014/main" id="{81D2F178-A53A-4BF7-A7E5-C32F1B8D5B6C}"/>
                </a:ext>
              </a:extLst>
            </p:cNvPr>
            <p:cNvSpPr/>
            <p:nvPr/>
          </p:nvSpPr>
          <p:spPr bwMode="auto">
            <a:xfrm>
              <a:off x="1806296" y="5576604"/>
              <a:ext cx="665850" cy="156492"/>
            </a:xfrm>
            <a:prstGeom prst="rect">
              <a:avLst/>
            </a:prstGeom>
            <a:noFill/>
            <a:ln>
              <a:solidFill>
                <a:srgbClr val="3A22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grpSp>
        <p:nvGrpSpPr>
          <p:cNvPr id="15" name="组合 14">
            <a:extLst>
              <a:ext uri="{FF2B5EF4-FFF2-40B4-BE49-F238E27FC236}">
                <a16:creationId xmlns:a16="http://schemas.microsoft.com/office/drawing/2014/main" id="{49D497DB-C290-497E-B9A2-22B3D73963C5}"/>
              </a:ext>
            </a:extLst>
          </p:cNvPr>
          <p:cNvGrpSpPr/>
          <p:nvPr/>
        </p:nvGrpSpPr>
        <p:grpSpPr>
          <a:xfrm>
            <a:off x="4418396" y="4630860"/>
            <a:ext cx="4580890" cy="1669000"/>
            <a:chOff x="6002015" y="4945880"/>
            <a:chExt cx="4501163" cy="1140294"/>
          </a:xfrm>
        </p:grpSpPr>
        <p:pic>
          <p:nvPicPr>
            <p:cNvPr id="7" name="Picture 2">
              <a:extLst>
                <a:ext uri="{FF2B5EF4-FFF2-40B4-BE49-F238E27FC236}">
                  <a16:creationId xmlns:a16="http://schemas.microsoft.com/office/drawing/2014/main" id="{27F79A14-A9B9-4221-BD7C-41FE0F3C0F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10" t="71391" r="52757" b="12652"/>
            <a:stretch/>
          </p:blipFill>
          <p:spPr bwMode="auto">
            <a:xfrm>
              <a:off x="6002015" y="4945880"/>
              <a:ext cx="4501163" cy="1140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本框 7">
              <a:extLst>
                <a:ext uri="{FF2B5EF4-FFF2-40B4-BE49-F238E27FC236}">
                  <a16:creationId xmlns:a16="http://schemas.microsoft.com/office/drawing/2014/main" id="{D6C1D3B2-298D-429F-93F6-41CAC05676D4}"/>
                </a:ext>
              </a:extLst>
            </p:cNvPr>
            <p:cNvSpPr txBox="1"/>
            <p:nvPr/>
          </p:nvSpPr>
          <p:spPr>
            <a:xfrm>
              <a:off x="7695042" y="5379059"/>
              <a:ext cx="478139" cy="190873"/>
            </a:xfrm>
            <a:prstGeom prst="rect">
              <a:avLst/>
            </a:prstGeom>
            <a:solidFill>
              <a:srgbClr val="FFFFFF"/>
            </a:solidFill>
          </p:spPr>
          <p:txBody>
            <a:bodyPr wrap="square" rtlCol="0">
              <a:spAutoFit/>
            </a:bodyPr>
            <a:lstStyle/>
            <a:p>
              <a:r>
                <a:rPr lang="en-US" altLang="zh-CN" sz="900" b="1" dirty="0">
                  <a:latin typeface="Times New Roman" panose="02020603050405020304" pitchFamily="18" charset="0"/>
                  <a:cs typeface="Times New Roman" panose="02020603050405020304" pitchFamily="18" charset="0"/>
                </a:rPr>
                <a:t> 0 V </a:t>
              </a:r>
              <a:endParaRPr lang="zh-CN" altLang="en-US" sz="900" b="1"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105115D2-DCB5-4257-AACC-3389064D1A80}"/>
                </a:ext>
              </a:extLst>
            </p:cNvPr>
            <p:cNvSpPr/>
            <p:nvPr/>
          </p:nvSpPr>
          <p:spPr bwMode="auto">
            <a:xfrm>
              <a:off x="7677245" y="5380316"/>
              <a:ext cx="524310" cy="199021"/>
            </a:xfrm>
            <a:prstGeom prst="rect">
              <a:avLst/>
            </a:prstGeom>
            <a:noFill/>
            <a:ln>
              <a:solidFill>
                <a:srgbClr val="3A22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3" name="矩形 12">
              <a:extLst>
                <a:ext uri="{FF2B5EF4-FFF2-40B4-BE49-F238E27FC236}">
                  <a16:creationId xmlns:a16="http://schemas.microsoft.com/office/drawing/2014/main" id="{68D0F402-06E1-461E-9B4F-B21A60D4F709}"/>
                </a:ext>
              </a:extLst>
            </p:cNvPr>
            <p:cNvSpPr/>
            <p:nvPr/>
          </p:nvSpPr>
          <p:spPr bwMode="auto">
            <a:xfrm>
              <a:off x="6328372" y="5587554"/>
              <a:ext cx="665850" cy="156492"/>
            </a:xfrm>
            <a:prstGeom prst="rect">
              <a:avLst/>
            </a:prstGeom>
            <a:noFill/>
            <a:ln>
              <a:solidFill>
                <a:srgbClr val="3A22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2" name="矩形 1">
              <a:extLst>
                <a:ext uri="{FF2B5EF4-FFF2-40B4-BE49-F238E27FC236}">
                  <a16:creationId xmlns:a16="http://schemas.microsoft.com/office/drawing/2014/main" id="{9DBD0DEC-D026-4357-81D4-5F58AFC7DA63}"/>
                </a:ext>
              </a:extLst>
            </p:cNvPr>
            <p:cNvSpPr/>
            <p:nvPr/>
          </p:nvSpPr>
          <p:spPr>
            <a:xfrm>
              <a:off x="9792522" y="5388532"/>
              <a:ext cx="524310" cy="188072"/>
            </a:xfrm>
            <a:prstGeom prst="rect">
              <a:avLst/>
            </a:prstGeom>
            <a:noFill/>
            <a:ln w="2222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364905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29069FD1-4CB2-4B23-8344-75785E675497}"/>
              </a:ext>
            </a:extLst>
          </p:cNvPr>
          <p:cNvSpPr>
            <a:spLocks noGrp="1"/>
          </p:cNvSpPr>
          <p:nvPr>
            <p:ph idx="1"/>
          </p:nvPr>
        </p:nvSpPr>
        <p:spPr>
          <a:xfrm>
            <a:off x="351282" y="404641"/>
            <a:ext cx="7902910" cy="3637720"/>
          </a:xfrm>
        </p:spPr>
        <p:txBody>
          <a:bodyPr>
            <a:noAutofit/>
          </a:bodyPr>
          <a:lstStyle/>
          <a:p>
            <a:pPr marL="0" indent="0">
              <a:buNone/>
            </a:pPr>
            <a:r>
              <a:rPr lang="en-US" altLang="zh-CN" sz="2400" b="1" dirty="0">
                <a:latin typeface="黑体" panose="02010609060101010101" pitchFamily="49" charset="-122"/>
                <a:ea typeface="黑体" panose="02010609060101010101" pitchFamily="49" charset="-122"/>
              </a:rPr>
              <a:t>3. </a:t>
            </a:r>
            <a:r>
              <a:rPr lang="zh-CN" altLang="en-US" sz="2400" b="1" dirty="0">
                <a:latin typeface="黑体" panose="02010609060101010101" pitchFamily="49" charset="-122"/>
                <a:ea typeface="黑体" panose="02010609060101010101" pitchFamily="49" charset="-122"/>
              </a:rPr>
              <a:t>刺激频率与肌肉收缩的关系：</a:t>
            </a:r>
            <a:endParaRPr lang="en-US" altLang="zh-CN" sz="2400" b="1" dirty="0">
              <a:latin typeface="黑体" panose="02010609060101010101" pitchFamily="49" charset="-122"/>
              <a:ea typeface="黑体" panose="02010609060101010101" pitchFamily="49" charset="-122"/>
            </a:endParaRPr>
          </a:p>
          <a:p>
            <a:pPr algn="just">
              <a:lnSpc>
                <a:spcPct val="100000"/>
              </a:lnSpc>
            </a:pPr>
            <a:r>
              <a:rPr lang="zh-CN" altLang="en-US" sz="2400" b="1" dirty="0">
                <a:latin typeface="黑体" panose="02010609060101010101" pitchFamily="49" charset="-122"/>
                <a:ea typeface="黑体" panose="02010609060101010101" pitchFamily="49" charset="-122"/>
              </a:rPr>
              <a:t>选择“</a:t>
            </a:r>
            <a:r>
              <a:rPr lang="zh-CN" altLang="en-US" sz="2400" b="1" dirty="0">
                <a:solidFill>
                  <a:srgbClr val="800080"/>
                </a:solidFill>
                <a:latin typeface="黑体" panose="02010609060101010101" pitchFamily="49" charset="-122"/>
                <a:ea typeface="黑体" panose="02010609060101010101" pitchFamily="49" charset="-122"/>
              </a:rPr>
              <a:t>刺激频率对骨骼肌收缩的影响</a:t>
            </a:r>
            <a:r>
              <a:rPr lang="zh-CN" altLang="en-US" sz="2400" b="1" dirty="0">
                <a:latin typeface="黑体" panose="02010609060101010101" pitchFamily="49" charset="-122"/>
                <a:ea typeface="黑体" panose="02010609060101010101" pitchFamily="49" charset="-122"/>
              </a:rPr>
              <a:t>”实验，将刺激模式改为</a:t>
            </a:r>
            <a:r>
              <a:rPr lang="zh-CN" altLang="en-US" sz="2400" b="1" dirty="0">
                <a:solidFill>
                  <a:srgbClr val="0033CC"/>
                </a:solidFill>
                <a:latin typeface="黑体" panose="02010609060101010101" pitchFamily="49" charset="-122"/>
                <a:ea typeface="黑体" panose="02010609060101010101" pitchFamily="49" charset="-122"/>
              </a:rPr>
              <a:t>连续单刺激</a:t>
            </a:r>
            <a:r>
              <a:rPr lang="zh-CN" altLang="en-US" sz="2400" b="1" dirty="0">
                <a:latin typeface="黑体" panose="02010609060101010101" pitchFamily="49" charset="-122"/>
                <a:ea typeface="黑体" panose="02010609060101010101" pitchFamily="49" charset="-122"/>
              </a:rPr>
              <a:t>，在阈刺激强度和最大刺激强度之间选择一个合适的强度固定不变（略大于阈刺激强度即可），将刺激频率</a:t>
            </a:r>
            <a:r>
              <a:rPr lang="zh-CN" altLang="en-US" sz="2400" b="1" dirty="0">
                <a:solidFill>
                  <a:srgbClr val="0033CC"/>
                </a:solidFill>
                <a:latin typeface="黑体" panose="02010609060101010101" pitchFamily="49" charset="-122"/>
                <a:ea typeface="黑体" panose="02010609060101010101" pitchFamily="49" charset="-122"/>
              </a:rPr>
              <a:t>从</a:t>
            </a:r>
            <a:r>
              <a:rPr lang="en-US" altLang="zh-CN" sz="2400" b="1" dirty="0">
                <a:solidFill>
                  <a:srgbClr val="0033CC"/>
                </a:solidFill>
                <a:latin typeface="黑体" panose="02010609060101010101" pitchFamily="49" charset="-122"/>
                <a:ea typeface="黑体" panose="02010609060101010101" pitchFamily="49" charset="-122"/>
              </a:rPr>
              <a:t>1 Hz</a:t>
            </a:r>
            <a:r>
              <a:rPr lang="zh-CN" altLang="en-US" sz="2400" b="1" dirty="0">
                <a:solidFill>
                  <a:srgbClr val="0033CC"/>
                </a:solidFill>
                <a:latin typeface="黑体" panose="02010609060101010101" pitchFamily="49" charset="-122"/>
                <a:ea typeface="黑体" panose="02010609060101010101" pitchFamily="49" charset="-122"/>
              </a:rPr>
              <a:t>开始逐渐增大</a:t>
            </a:r>
            <a:r>
              <a:rPr lang="zh-CN" altLang="en-US" sz="2400" b="1" dirty="0">
                <a:latin typeface="黑体" panose="02010609060101010101" pitchFamily="49" charset="-122"/>
                <a:ea typeface="黑体" panose="02010609060101010101" pitchFamily="49" charset="-122"/>
              </a:rPr>
              <a:t>（</a:t>
            </a:r>
            <a:r>
              <a:rPr lang="zh-CN" altLang="en-US" sz="2400" b="1" dirty="0">
                <a:solidFill>
                  <a:srgbClr val="7030A0"/>
                </a:solidFill>
                <a:latin typeface="黑体" panose="02010609060101010101" pitchFamily="49" charset="-122"/>
                <a:ea typeface="黑体" panose="02010609060101010101" pitchFamily="49" charset="-122"/>
              </a:rPr>
              <a:t>一般不要超过</a:t>
            </a:r>
            <a:r>
              <a:rPr lang="en-US" altLang="zh-CN" sz="2400" b="1" dirty="0">
                <a:solidFill>
                  <a:srgbClr val="7030A0"/>
                </a:solidFill>
                <a:latin typeface="黑体" panose="02010609060101010101" pitchFamily="49" charset="-122"/>
                <a:ea typeface="黑体" panose="02010609060101010101" pitchFamily="49" charset="-122"/>
              </a:rPr>
              <a:t>50 Hz</a:t>
            </a:r>
            <a:r>
              <a:rPr lang="zh-CN" altLang="en-US" sz="2400" b="1" dirty="0">
                <a:latin typeface="黑体" panose="02010609060101010101" pitchFamily="49" charset="-122"/>
                <a:ea typeface="黑体" panose="02010609060101010101" pitchFamily="49" charset="-122"/>
              </a:rPr>
              <a:t>），观察记录收缩形式的变化，分别记录可使肌肉出现分离单收缩、不完全强直收缩、完全强直收缩时的刺激频率及相应曲线。</a:t>
            </a:r>
          </a:p>
          <a:p>
            <a:pPr algn="just">
              <a:lnSpc>
                <a:spcPct val="100000"/>
              </a:lnSpc>
            </a:pPr>
            <a:r>
              <a:rPr lang="zh-CN" altLang="en-US" sz="2400" b="1" dirty="0">
                <a:solidFill>
                  <a:srgbClr val="0033CC"/>
                </a:solidFill>
                <a:latin typeface="黑体" panose="02010609060101010101" pitchFamily="49" charset="-122"/>
                <a:ea typeface="黑体" panose="02010609060101010101" pitchFamily="49" charset="-122"/>
              </a:rPr>
              <a:t>保存曲线</a:t>
            </a:r>
            <a:r>
              <a:rPr lang="zh-CN" altLang="en-US" sz="2400" b="1" dirty="0">
                <a:latin typeface="黑体" panose="02010609060101010101" pitchFamily="49" charset="-122"/>
                <a:ea typeface="黑体" panose="02010609060101010101" pitchFamily="49" charset="-122"/>
              </a:rPr>
              <a:t>。</a:t>
            </a:r>
            <a:endParaRPr lang="zh-CN" altLang="en-US" sz="2400" dirty="0"/>
          </a:p>
        </p:txBody>
      </p:sp>
      <p:grpSp>
        <p:nvGrpSpPr>
          <p:cNvPr id="2" name="组合 1">
            <a:extLst>
              <a:ext uri="{FF2B5EF4-FFF2-40B4-BE49-F238E27FC236}">
                <a16:creationId xmlns:a16="http://schemas.microsoft.com/office/drawing/2014/main" id="{08A50608-21D1-4649-A495-849F7735C999}"/>
              </a:ext>
            </a:extLst>
          </p:cNvPr>
          <p:cNvGrpSpPr/>
          <p:nvPr/>
        </p:nvGrpSpPr>
        <p:grpSpPr>
          <a:xfrm>
            <a:off x="102038" y="4785279"/>
            <a:ext cx="5570805" cy="1736843"/>
            <a:chOff x="1245921" y="4832342"/>
            <a:chExt cx="4438439" cy="1100126"/>
          </a:xfrm>
        </p:grpSpPr>
        <p:pic>
          <p:nvPicPr>
            <p:cNvPr id="6" name="Picture 2">
              <a:extLst>
                <a:ext uri="{FF2B5EF4-FFF2-40B4-BE49-F238E27FC236}">
                  <a16:creationId xmlns:a16="http://schemas.microsoft.com/office/drawing/2014/main" id="{91912686-204F-4D88-BFFF-5E75D6C518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0" t="78110" r="54404" b="6706"/>
            <a:stretch/>
          </p:blipFill>
          <p:spPr bwMode="auto">
            <a:xfrm>
              <a:off x="1245921" y="4832342"/>
              <a:ext cx="4438439" cy="110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本框 7">
              <a:extLst>
                <a:ext uri="{FF2B5EF4-FFF2-40B4-BE49-F238E27FC236}">
                  <a16:creationId xmlns:a16="http://schemas.microsoft.com/office/drawing/2014/main" id="{515365DA-027A-4231-9C07-FA441C570DAA}"/>
                </a:ext>
              </a:extLst>
            </p:cNvPr>
            <p:cNvSpPr txBox="1"/>
            <p:nvPr/>
          </p:nvSpPr>
          <p:spPr>
            <a:xfrm>
              <a:off x="4942007" y="5206214"/>
              <a:ext cx="537463" cy="202959"/>
            </a:xfrm>
            <a:prstGeom prst="rect">
              <a:avLst/>
            </a:prstGeom>
            <a:solidFill>
              <a:srgbClr val="FFFFFF"/>
            </a:solidFill>
            <a:ln w="25400">
              <a:solidFill>
                <a:srgbClr val="FF0000"/>
              </a:solidFill>
            </a:ln>
          </p:spPr>
          <p:txBody>
            <a:bodyPr wrap="square" rtlCol="0">
              <a:spAutoFit/>
            </a:bodyPr>
            <a:lstStyle/>
            <a:p>
              <a:r>
                <a:rPr lang="en-US" altLang="zh-CN" sz="900" b="1" dirty="0">
                  <a:latin typeface="Times New Roman" panose="02020603050405020304" pitchFamily="18" charset="0"/>
                  <a:cs typeface="Times New Roman" panose="02020603050405020304" pitchFamily="18" charset="0"/>
                </a:rPr>
                <a:t> 1 Hz </a:t>
              </a:r>
              <a:endParaRPr lang="zh-CN" altLang="en-US" sz="900"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AE0F64EB-5EA3-4C36-9C0F-8CF4ACC74296}"/>
                </a:ext>
              </a:extLst>
            </p:cNvPr>
            <p:cNvSpPr/>
            <p:nvPr/>
          </p:nvSpPr>
          <p:spPr bwMode="auto">
            <a:xfrm>
              <a:off x="1540276" y="5473221"/>
              <a:ext cx="712964" cy="159525"/>
            </a:xfrm>
            <a:prstGeom prst="rect">
              <a:avLst/>
            </a:prstGeom>
            <a:noFill/>
            <a:ln w="25400">
              <a:solidFill>
                <a:srgbClr val="3A22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p>
          </p:txBody>
        </p:sp>
        <p:sp>
          <p:nvSpPr>
            <p:cNvPr id="12" name="文本框 11">
              <a:extLst>
                <a:ext uri="{FF2B5EF4-FFF2-40B4-BE49-F238E27FC236}">
                  <a16:creationId xmlns:a16="http://schemas.microsoft.com/office/drawing/2014/main" id="{7F93CAD8-A996-431D-9D2C-394D90981E12}"/>
                </a:ext>
              </a:extLst>
            </p:cNvPr>
            <p:cNvSpPr txBox="1"/>
            <p:nvPr/>
          </p:nvSpPr>
          <p:spPr>
            <a:xfrm>
              <a:off x="2890891" y="5266582"/>
              <a:ext cx="566398" cy="190389"/>
            </a:xfrm>
            <a:prstGeom prst="rect">
              <a:avLst/>
            </a:prstGeom>
            <a:solidFill>
              <a:srgbClr val="FFFFFF"/>
            </a:solidFill>
            <a:ln w="25400">
              <a:solidFill>
                <a:srgbClr val="3A22C8"/>
              </a:solidFill>
            </a:ln>
          </p:spPr>
          <p:txBody>
            <a:bodyPr wrap="square" rtlCol="0">
              <a:spAutoFit/>
            </a:bodyPr>
            <a:lstStyle/>
            <a:p>
              <a:r>
                <a:rPr lang="en-US" altLang="zh-CN" sz="1050" b="1" dirty="0">
                  <a:latin typeface="Times New Roman" panose="02020603050405020304" pitchFamily="18" charset="0"/>
                  <a:cs typeface="Times New Roman" panose="02020603050405020304" pitchFamily="18" charset="0"/>
                </a:rPr>
                <a:t> 0.15 V </a:t>
              </a:r>
              <a:endParaRPr lang="zh-CN" altLang="en-US" sz="1050" b="1" dirty="0">
                <a:latin typeface="Times New Roman" panose="02020603050405020304" pitchFamily="18" charset="0"/>
                <a:cs typeface="Times New Roman" panose="02020603050405020304" pitchFamily="18" charset="0"/>
              </a:endParaRPr>
            </a:p>
          </p:txBody>
        </p:sp>
      </p:grpSp>
      <p:grpSp>
        <p:nvGrpSpPr>
          <p:cNvPr id="14" name="组合 13">
            <a:extLst>
              <a:ext uri="{FF2B5EF4-FFF2-40B4-BE49-F238E27FC236}">
                <a16:creationId xmlns:a16="http://schemas.microsoft.com/office/drawing/2014/main" id="{29D2CD64-A3F5-4576-800C-A80FBC8DD4D0}"/>
              </a:ext>
            </a:extLst>
          </p:cNvPr>
          <p:cNvGrpSpPr/>
          <p:nvPr/>
        </p:nvGrpSpPr>
        <p:grpSpPr>
          <a:xfrm>
            <a:off x="3656354" y="3509991"/>
            <a:ext cx="5411869" cy="1869826"/>
            <a:chOff x="5744589" y="4832341"/>
            <a:chExt cx="4535711" cy="1126317"/>
          </a:xfrm>
        </p:grpSpPr>
        <p:pic>
          <p:nvPicPr>
            <p:cNvPr id="7" name="Picture 2">
              <a:extLst>
                <a:ext uri="{FF2B5EF4-FFF2-40B4-BE49-F238E27FC236}">
                  <a16:creationId xmlns:a16="http://schemas.microsoft.com/office/drawing/2014/main" id="{E8DC5A5B-4FB8-4FC7-9E86-8D695BE3A9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66" t="78110" r="53937" b="6353"/>
            <a:stretch/>
          </p:blipFill>
          <p:spPr bwMode="auto">
            <a:xfrm>
              <a:off x="5744589" y="4832341"/>
              <a:ext cx="4535711" cy="112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a:extLst>
                <a:ext uri="{FF2B5EF4-FFF2-40B4-BE49-F238E27FC236}">
                  <a16:creationId xmlns:a16="http://schemas.microsoft.com/office/drawing/2014/main" id="{B2FB2E16-BD25-4E0E-A78B-5042C086D0A2}"/>
                </a:ext>
              </a:extLst>
            </p:cNvPr>
            <p:cNvSpPr/>
            <p:nvPr/>
          </p:nvSpPr>
          <p:spPr bwMode="auto">
            <a:xfrm>
              <a:off x="6057120" y="5480398"/>
              <a:ext cx="760911" cy="148305"/>
            </a:xfrm>
            <a:prstGeom prst="rect">
              <a:avLst/>
            </a:prstGeom>
            <a:noFill/>
            <a:ln w="25400">
              <a:solidFill>
                <a:srgbClr val="3A22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1" name="矩形 10">
              <a:extLst>
                <a:ext uri="{FF2B5EF4-FFF2-40B4-BE49-F238E27FC236}">
                  <a16:creationId xmlns:a16="http://schemas.microsoft.com/office/drawing/2014/main" id="{75596628-9A90-401B-BB47-1D3ED9A08A3D}"/>
                </a:ext>
              </a:extLst>
            </p:cNvPr>
            <p:cNvSpPr/>
            <p:nvPr/>
          </p:nvSpPr>
          <p:spPr bwMode="auto">
            <a:xfrm>
              <a:off x="9598057" y="5272706"/>
              <a:ext cx="360040" cy="190476"/>
            </a:xfrm>
            <a:prstGeom prst="rect">
              <a:avLst/>
            </a:prstGeom>
            <a:noFill/>
            <a:ln w="25400">
              <a:solidFill>
                <a:srgbClr val="3A22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p>
          </p:txBody>
        </p:sp>
        <p:sp>
          <p:nvSpPr>
            <p:cNvPr id="13" name="文本框 12">
              <a:extLst>
                <a:ext uri="{FF2B5EF4-FFF2-40B4-BE49-F238E27FC236}">
                  <a16:creationId xmlns:a16="http://schemas.microsoft.com/office/drawing/2014/main" id="{A41EB33C-3BB8-46EA-AF71-42B648BF9CE1}"/>
                </a:ext>
              </a:extLst>
            </p:cNvPr>
            <p:cNvSpPr txBox="1"/>
            <p:nvPr/>
          </p:nvSpPr>
          <p:spPr>
            <a:xfrm>
              <a:off x="7437815" y="5229477"/>
              <a:ext cx="682808" cy="218656"/>
            </a:xfrm>
            <a:prstGeom prst="rect">
              <a:avLst/>
            </a:prstGeom>
            <a:solidFill>
              <a:srgbClr val="FFFFFF"/>
            </a:solidFill>
            <a:ln w="25400">
              <a:solidFill>
                <a:srgbClr val="3A22C8"/>
              </a:solidFill>
            </a:ln>
          </p:spPr>
          <p:txBody>
            <a:bodyPr wrap="square" rtlCol="0">
              <a:spAutoFit/>
            </a:bodyPr>
            <a:lstStyle/>
            <a:p>
              <a:r>
                <a:rPr lang="en-US" altLang="zh-CN" sz="1050" b="1" dirty="0">
                  <a:latin typeface="Times New Roman" panose="02020603050405020304" pitchFamily="18" charset="0"/>
                  <a:cs typeface="Times New Roman" panose="02020603050405020304" pitchFamily="18" charset="0"/>
                </a:rPr>
                <a:t> 0.15 V </a:t>
              </a:r>
              <a:endParaRPr lang="zh-CN" altLang="en-US" sz="105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86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82886" y="837162"/>
            <a:ext cx="7602875" cy="2152617"/>
          </a:xfrm>
        </p:spPr>
        <p:txBody>
          <a:bodyPr>
            <a:noAutofit/>
          </a:bodyPr>
          <a:lstStyle/>
          <a:p>
            <a:pPr algn="just">
              <a:lnSpc>
                <a:spcPct val="110000"/>
              </a:lnSpc>
              <a:spcBef>
                <a:spcPts val="600"/>
              </a:spcBef>
            </a:pPr>
            <a:r>
              <a:rPr lang="zh-CN" altLang="en-US" sz="2400" b="1" dirty="0">
                <a:latin typeface="黑体" panose="02010609060101010101" pitchFamily="49" charset="-122"/>
                <a:ea typeface="黑体" panose="02010609060101010101" pitchFamily="49" charset="-122"/>
              </a:rPr>
              <a:t>蛙类</a:t>
            </a:r>
            <a:r>
              <a:rPr lang="zh-CN" altLang="en-US" sz="2400" b="1" dirty="0">
                <a:solidFill>
                  <a:srgbClr val="000099"/>
                </a:solidFill>
                <a:latin typeface="黑体" panose="02010609060101010101" pitchFamily="49" charset="-122"/>
                <a:ea typeface="黑体" panose="02010609060101010101" pitchFamily="49" charset="-122"/>
              </a:rPr>
              <a:t>坐骨神经</a:t>
            </a:r>
            <a:r>
              <a:rPr lang="zh-CN" altLang="en-US" sz="2400" b="1" dirty="0">
                <a:latin typeface="黑体" panose="02010609060101010101" pitchFamily="49" charset="-122"/>
                <a:ea typeface="黑体" panose="02010609060101010101" pitchFamily="49" charset="-122"/>
              </a:rPr>
              <a:t>起源于脊椎腰骶部，主要支配腰部以下的肌肉收缩。在腘窝处分为胫神经和腓神经。</a:t>
            </a:r>
            <a:endParaRPr lang="en-US" altLang="zh-CN" sz="2400" b="1" dirty="0">
              <a:latin typeface="黑体" panose="02010609060101010101" pitchFamily="49" charset="-122"/>
              <a:ea typeface="黑体" panose="02010609060101010101" pitchFamily="49" charset="-122"/>
            </a:endParaRPr>
          </a:p>
          <a:p>
            <a:pPr algn="just">
              <a:lnSpc>
                <a:spcPct val="110000"/>
              </a:lnSpc>
              <a:spcBef>
                <a:spcPts val="600"/>
              </a:spcBef>
            </a:pPr>
            <a:r>
              <a:rPr lang="zh-CN" altLang="en-US" sz="2400" b="1" dirty="0">
                <a:solidFill>
                  <a:srgbClr val="000099"/>
                </a:solidFill>
                <a:latin typeface="黑体" panose="02010609060101010101" pitchFamily="49" charset="-122"/>
                <a:ea typeface="黑体" panose="02010609060101010101" pitchFamily="49" charset="-122"/>
              </a:rPr>
              <a:t>腓肠肌</a:t>
            </a:r>
            <a:r>
              <a:rPr lang="zh-CN" altLang="en-US" sz="2400" b="1" dirty="0">
                <a:latin typeface="黑体" panose="02010609060101010101" pitchFamily="49" charset="-122"/>
                <a:ea typeface="黑体" panose="02010609060101010101" pitchFamily="49" charset="-122"/>
              </a:rPr>
              <a:t>为蛙类小腿部位最突出的肌肉，接受坐骨神经兴奋产生的刺激会产生收缩。</a:t>
            </a:r>
          </a:p>
          <a:p>
            <a:pPr algn="just">
              <a:lnSpc>
                <a:spcPct val="110000"/>
              </a:lnSpc>
              <a:spcBef>
                <a:spcPts val="600"/>
              </a:spcBef>
            </a:pPr>
            <a:endParaRPr lang="zh-CN" altLang="en-US" sz="2400" dirty="0"/>
          </a:p>
        </p:txBody>
      </p:sp>
      <p:pic>
        <p:nvPicPr>
          <p:cNvPr id="2" name="图片 1">
            <a:extLst>
              <a:ext uri="{FF2B5EF4-FFF2-40B4-BE49-F238E27FC236}">
                <a16:creationId xmlns:a16="http://schemas.microsoft.com/office/drawing/2014/main" id="{55E7E7C9-74A5-75A8-5D21-FD0ACD35DF0E}"/>
              </a:ext>
            </a:extLst>
          </p:cNvPr>
          <p:cNvPicPr>
            <a:picLocks noChangeAspect="1"/>
          </p:cNvPicPr>
          <p:nvPr/>
        </p:nvPicPr>
        <p:blipFill rotWithShape="1">
          <a:blip r:embed="rId3"/>
          <a:srcRect l="2100" t="22051" r="60100" b="29658"/>
          <a:stretch/>
        </p:blipFill>
        <p:spPr>
          <a:xfrm>
            <a:off x="2784296" y="2754730"/>
            <a:ext cx="3585680" cy="3054469"/>
          </a:xfrm>
          <a:prstGeom prst="rect">
            <a:avLst/>
          </a:prstGeom>
        </p:spPr>
      </p:pic>
      <p:sp>
        <p:nvSpPr>
          <p:cNvPr id="4" name="Rectangle 3">
            <a:extLst>
              <a:ext uri="{FF2B5EF4-FFF2-40B4-BE49-F238E27FC236}">
                <a16:creationId xmlns:a16="http://schemas.microsoft.com/office/drawing/2014/main" id="{65323411-FE07-CC89-290F-06F0EED6530B}"/>
              </a:ext>
            </a:extLst>
          </p:cNvPr>
          <p:cNvSpPr txBox="1">
            <a:spLocks noChangeArrowheads="1"/>
          </p:cNvSpPr>
          <p:nvPr/>
        </p:nvSpPr>
        <p:spPr bwMode="auto">
          <a:xfrm>
            <a:off x="2804546" y="5923471"/>
            <a:ext cx="3545180" cy="51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spcBef>
                <a:spcPct val="20000"/>
              </a:spcBef>
              <a:buClr>
                <a:schemeClr val="bg2"/>
              </a:buClr>
              <a:buSzPct val="75000"/>
              <a:buFont typeface="Wingdings" pitchFamily="2" charset="2"/>
              <a:buNone/>
            </a:pPr>
            <a:r>
              <a:rPr lang="zh-CN" altLang="en-US" b="1" dirty="0">
                <a:latin typeface="黑体" panose="02010609060101010101" pitchFamily="49" charset="-122"/>
                <a:ea typeface="黑体" panose="02010609060101010101" pitchFamily="49" charset="-122"/>
              </a:rPr>
              <a:t>坐骨神经－腓肠肌标本</a:t>
            </a:r>
          </a:p>
        </p:txBody>
      </p:sp>
    </p:spTree>
    <p:extLst>
      <p:ext uri="{BB962C8B-B14F-4D97-AF65-F5344CB8AC3E}">
        <p14:creationId xmlns:p14="http://schemas.microsoft.com/office/powerpoint/2010/main" val="3685748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8F764523-ACFB-4E59-8760-75EFF3A4993A}"/>
              </a:ext>
            </a:extLst>
          </p:cNvPr>
          <p:cNvSpPr>
            <a:spLocks noGrp="1"/>
          </p:cNvSpPr>
          <p:nvPr>
            <p:ph idx="1"/>
          </p:nvPr>
        </p:nvSpPr>
        <p:spPr>
          <a:xfrm>
            <a:off x="285125" y="998098"/>
            <a:ext cx="8003569" cy="5356150"/>
          </a:xfrm>
          <a:solidFill>
            <a:schemeClr val="bg1"/>
          </a:solidFill>
        </p:spPr>
        <p:txBody>
          <a:bodyPr>
            <a:noAutofit/>
          </a:bodyPr>
          <a:lstStyle/>
          <a:p>
            <a:pPr algn="just">
              <a:lnSpc>
                <a:spcPct val="100000"/>
              </a:lnSpc>
              <a:spcBef>
                <a:spcPts val="0"/>
              </a:spcBef>
            </a:pPr>
            <a:r>
              <a:rPr lang="zh-CN" altLang="en-US" sz="2100" b="1" dirty="0">
                <a:latin typeface="黑体" panose="02010609060101010101" pitchFamily="49" charset="-122"/>
                <a:ea typeface="黑体" panose="02010609060101010101" pitchFamily="49" charset="-122"/>
              </a:rPr>
              <a:t>安装不成功：</a:t>
            </a:r>
            <a:endParaRPr lang="en-US" altLang="zh-CN" sz="2100" b="1" dirty="0">
              <a:latin typeface="黑体" panose="02010609060101010101" pitchFamily="49" charset="-122"/>
              <a:ea typeface="黑体" panose="02010609060101010101" pitchFamily="49" charset="-122"/>
            </a:endParaRPr>
          </a:p>
          <a:p>
            <a:pPr lvl="1" algn="just">
              <a:lnSpc>
                <a:spcPct val="100000"/>
              </a:lnSpc>
              <a:spcBef>
                <a:spcPts val="0"/>
              </a:spcBef>
            </a:pPr>
            <a:r>
              <a:rPr lang="en-US" altLang="zh-CN" sz="2100" b="1" dirty="0">
                <a:latin typeface="黑体" panose="02010609060101010101" pitchFamily="49" charset="-122"/>
                <a:ea typeface="黑体" panose="02010609060101010101" pitchFamily="49" charset="-122"/>
              </a:rPr>
              <a:t>windows</a:t>
            </a:r>
            <a:r>
              <a:rPr lang="zh-CN" altLang="en-US" sz="2100" b="1" dirty="0">
                <a:latin typeface="黑体" panose="02010609060101010101" pitchFamily="49" charset="-122"/>
                <a:ea typeface="黑体" panose="02010609060101010101" pitchFamily="49" charset="-122"/>
              </a:rPr>
              <a:t>系统：更换安装路径，重新安装；</a:t>
            </a:r>
            <a:endParaRPr lang="en-US" altLang="zh-CN" sz="2100" b="1" dirty="0">
              <a:latin typeface="黑体" panose="02010609060101010101" pitchFamily="49" charset="-122"/>
              <a:ea typeface="黑体" panose="02010609060101010101" pitchFamily="49" charset="-122"/>
            </a:endParaRPr>
          </a:p>
          <a:p>
            <a:pPr lvl="1" algn="just">
              <a:lnSpc>
                <a:spcPct val="100000"/>
              </a:lnSpc>
              <a:spcBef>
                <a:spcPts val="0"/>
              </a:spcBef>
            </a:pPr>
            <a:r>
              <a:rPr lang="en-US" altLang="zh-CN" sz="2100" b="1" dirty="0">
                <a:latin typeface="黑体" panose="02010609060101010101" pitchFamily="49" charset="-122"/>
                <a:ea typeface="黑体" panose="02010609060101010101" pitchFamily="49" charset="-122"/>
              </a:rPr>
              <a:t>MAC</a:t>
            </a:r>
            <a:r>
              <a:rPr lang="zh-CN" altLang="en-US" sz="2100" b="1" dirty="0">
                <a:latin typeface="黑体" panose="02010609060101010101" pitchFamily="49" charset="-122"/>
                <a:ea typeface="黑体" panose="02010609060101010101" pitchFamily="49" charset="-122"/>
              </a:rPr>
              <a:t>系统：不兼容，可借用其他同学或公共实验室电脑安装，</a:t>
            </a:r>
            <a:endParaRPr lang="en-US" altLang="zh-CN" sz="2100" b="1" dirty="0">
              <a:latin typeface="黑体" panose="02010609060101010101" pitchFamily="49" charset="-122"/>
              <a:ea typeface="黑体" panose="02010609060101010101" pitchFamily="49" charset="-122"/>
            </a:endParaRPr>
          </a:p>
          <a:p>
            <a:pPr marL="342900" lvl="1" indent="0" algn="just">
              <a:lnSpc>
                <a:spcPct val="100000"/>
              </a:lnSpc>
              <a:spcBef>
                <a:spcPts val="0"/>
              </a:spcBef>
              <a:buNone/>
            </a:pPr>
            <a:r>
              <a:rPr lang="en-US" altLang="zh-CN" sz="2100" b="1" dirty="0">
                <a:latin typeface="黑体" panose="02010609060101010101" pitchFamily="49" charset="-122"/>
                <a:ea typeface="黑体" panose="02010609060101010101" pitchFamily="49" charset="-122"/>
              </a:rPr>
              <a:t>  </a:t>
            </a:r>
            <a:r>
              <a:rPr lang="zh-CN" altLang="en-US" sz="2100" b="1" dirty="0">
                <a:latin typeface="黑体" panose="02010609060101010101" pitchFamily="49" charset="-122"/>
                <a:ea typeface="黑体" panose="02010609060101010101" pitchFamily="49" charset="-122"/>
              </a:rPr>
              <a:t>或在本实验室完成数据处理。</a:t>
            </a:r>
            <a:endParaRPr lang="en-US" altLang="zh-CN" sz="2100" b="1" dirty="0">
              <a:latin typeface="黑体" panose="02010609060101010101" pitchFamily="49" charset="-122"/>
              <a:ea typeface="黑体" panose="02010609060101010101" pitchFamily="49" charset="-122"/>
            </a:endParaRPr>
          </a:p>
          <a:p>
            <a:pPr algn="just">
              <a:lnSpc>
                <a:spcPct val="100000"/>
              </a:lnSpc>
              <a:spcBef>
                <a:spcPts val="0"/>
              </a:spcBef>
            </a:pPr>
            <a:r>
              <a:rPr lang="zh-CN" altLang="en-US" sz="2100" b="1" dirty="0">
                <a:latin typeface="黑体" panose="02010609060101010101" pitchFamily="49" charset="-122"/>
                <a:ea typeface="黑体" panose="02010609060101010101" pitchFamily="49" charset="-122"/>
              </a:rPr>
              <a:t>实时记录时，界面中看不到描记的曲线：</a:t>
            </a:r>
            <a:endParaRPr lang="en-US" altLang="zh-CN" sz="2100" b="1" dirty="0">
              <a:latin typeface="黑体" panose="02010609060101010101" pitchFamily="49" charset="-122"/>
              <a:ea typeface="黑体" panose="02010609060101010101" pitchFamily="49" charset="-122"/>
            </a:endParaRPr>
          </a:p>
          <a:p>
            <a:pPr lvl="1" algn="just">
              <a:lnSpc>
                <a:spcPct val="100000"/>
              </a:lnSpc>
              <a:spcBef>
                <a:spcPts val="0"/>
              </a:spcBef>
            </a:pPr>
            <a:r>
              <a:rPr lang="zh-CN" altLang="en-US" sz="2100" b="1" dirty="0">
                <a:latin typeface="黑体" panose="02010609060101010101" pitchFamily="49" charset="-122"/>
                <a:ea typeface="黑体" panose="02010609060101010101" pitchFamily="49" charset="-122"/>
              </a:rPr>
              <a:t>曲线量程超出界面设置的纵坐标显示范围，鼠标移至左侧空白区，长按左键上下移动。</a:t>
            </a:r>
            <a:endParaRPr lang="en-US" altLang="zh-CN" sz="2100" b="1" dirty="0">
              <a:latin typeface="黑体" panose="02010609060101010101" pitchFamily="49" charset="-122"/>
              <a:ea typeface="黑体" panose="02010609060101010101" pitchFamily="49" charset="-122"/>
            </a:endParaRPr>
          </a:p>
          <a:p>
            <a:pPr algn="just">
              <a:lnSpc>
                <a:spcPct val="100000"/>
              </a:lnSpc>
              <a:spcBef>
                <a:spcPts val="0"/>
              </a:spcBef>
            </a:pPr>
            <a:r>
              <a:rPr lang="zh-CN" altLang="en-US" sz="2100" b="1" dirty="0">
                <a:latin typeface="黑体" panose="02010609060101010101" pitchFamily="49" charset="-122"/>
                <a:ea typeface="黑体" panose="02010609060101010101" pitchFamily="49" charset="-122"/>
              </a:rPr>
              <a:t>曲线幅度或描记速度不合适：</a:t>
            </a:r>
            <a:endParaRPr lang="en-US" altLang="zh-CN" sz="2100" b="1" dirty="0">
              <a:latin typeface="黑体" panose="02010609060101010101" pitchFamily="49" charset="-122"/>
              <a:ea typeface="黑体" panose="02010609060101010101" pitchFamily="49" charset="-122"/>
            </a:endParaRPr>
          </a:p>
          <a:p>
            <a:pPr lvl="1" algn="just">
              <a:lnSpc>
                <a:spcPct val="100000"/>
              </a:lnSpc>
              <a:spcBef>
                <a:spcPts val="0"/>
              </a:spcBef>
            </a:pPr>
            <a:r>
              <a:rPr lang="zh-CN" altLang="en-US" sz="2100" b="1" dirty="0">
                <a:latin typeface="黑体" panose="02010609060101010101" pitchFamily="49" charset="-122"/>
                <a:ea typeface="黑体" panose="02010609060101010101" pitchFamily="49" charset="-122"/>
              </a:rPr>
              <a:t>调节相应通道右侧“控制参数区”第二（速度）或第三项（幅度）参数。</a:t>
            </a:r>
            <a:endParaRPr lang="en-US" altLang="zh-CN" sz="2100" b="1" dirty="0">
              <a:latin typeface="黑体" panose="02010609060101010101" pitchFamily="49" charset="-122"/>
              <a:ea typeface="黑体" panose="02010609060101010101" pitchFamily="49" charset="-122"/>
            </a:endParaRPr>
          </a:p>
          <a:p>
            <a:pPr algn="just">
              <a:lnSpc>
                <a:spcPct val="100000"/>
              </a:lnSpc>
              <a:spcBef>
                <a:spcPts val="0"/>
              </a:spcBef>
            </a:pPr>
            <a:r>
              <a:rPr lang="zh-CN" altLang="en-US" sz="2100" b="1" dirty="0">
                <a:latin typeface="黑体" panose="02010609060101010101" pitchFamily="49" charset="-122"/>
                <a:ea typeface="黑体" panose="02010609060101010101" pitchFamily="49" charset="-122"/>
              </a:rPr>
              <a:t>找不到刺激条件的强度或频率标记：</a:t>
            </a:r>
            <a:endParaRPr lang="en-US" altLang="zh-CN" sz="2100" b="1" dirty="0">
              <a:latin typeface="黑体" panose="02010609060101010101" pitchFamily="49" charset="-122"/>
              <a:ea typeface="黑体" panose="02010609060101010101" pitchFamily="49" charset="-122"/>
            </a:endParaRPr>
          </a:p>
          <a:p>
            <a:pPr lvl="1" algn="just">
              <a:lnSpc>
                <a:spcPct val="100000"/>
              </a:lnSpc>
              <a:spcBef>
                <a:spcPts val="0"/>
              </a:spcBef>
            </a:pPr>
            <a:r>
              <a:rPr lang="zh-CN" altLang="en-US" sz="2100" b="1" dirty="0">
                <a:latin typeface="黑体" panose="02010609060101010101" pitchFamily="49" charset="-122"/>
                <a:ea typeface="黑体" panose="02010609060101010101" pitchFamily="49" charset="-122"/>
              </a:rPr>
              <a:t>在界面左侧点击“选择”下拉菜单中“显示刺激标注”中相应的参数。</a:t>
            </a:r>
            <a:endParaRPr lang="en-US" altLang="zh-CN" sz="2100" b="1" dirty="0">
              <a:latin typeface="黑体" panose="02010609060101010101" pitchFamily="49" charset="-122"/>
              <a:ea typeface="黑体" panose="02010609060101010101" pitchFamily="49" charset="-122"/>
            </a:endParaRPr>
          </a:p>
          <a:p>
            <a:pPr algn="just">
              <a:lnSpc>
                <a:spcPct val="100000"/>
              </a:lnSpc>
              <a:spcBef>
                <a:spcPts val="0"/>
              </a:spcBef>
            </a:pPr>
            <a:r>
              <a:rPr lang="zh-CN" altLang="en-US" sz="2100" b="1" dirty="0">
                <a:latin typeface="黑体" panose="02010609060101010101" pitchFamily="49" charset="-122"/>
                <a:ea typeface="黑体" panose="02010609060101010101" pitchFamily="49" charset="-122"/>
              </a:rPr>
              <a:t>忘记保存就开始了另一个记录程序：</a:t>
            </a:r>
            <a:endParaRPr lang="en-US" altLang="zh-CN" sz="2100" b="1" dirty="0">
              <a:latin typeface="黑体" panose="02010609060101010101" pitchFamily="49" charset="-122"/>
              <a:ea typeface="黑体" panose="02010609060101010101" pitchFamily="49" charset="-122"/>
            </a:endParaRPr>
          </a:p>
          <a:p>
            <a:pPr lvl="1" algn="just">
              <a:lnSpc>
                <a:spcPct val="100000"/>
              </a:lnSpc>
              <a:spcBef>
                <a:spcPts val="0"/>
              </a:spcBef>
            </a:pPr>
            <a:r>
              <a:rPr lang="zh-CN" altLang="en-US" sz="2100" b="1" dirty="0">
                <a:latin typeface="黑体" panose="02010609060101010101" pitchFamily="49" charset="-122"/>
                <a:ea typeface="黑体" panose="02010609060101010101" pitchFamily="49" charset="-122"/>
              </a:rPr>
              <a:t>如果在记录曲线时按下了“记录（ ）”键，并且没有关闭软件窗口，之前记录的文件都在“子文件”中。</a:t>
            </a:r>
          </a:p>
        </p:txBody>
      </p:sp>
      <p:sp>
        <p:nvSpPr>
          <p:cNvPr id="3" name="标题 2">
            <a:extLst>
              <a:ext uri="{FF2B5EF4-FFF2-40B4-BE49-F238E27FC236}">
                <a16:creationId xmlns:a16="http://schemas.microsoft.com/office/drawing/2014/main" id="{A79DDF6B-A9B4-46D9-A6F4-1608016F2561}"/>
              </a:ext>
            </a:extLst>
          </p:cNvPr>
          <p:cNvSpPr>
            <a:spLocks noGrp="1"/>
          </p:cNvSpPr>
          <p:nvPr>
            <p:ph type="title"/>
          </p:nvPr>
        </p:nvSpPr>
        <p:spPr>
          <a:xfrm>
            <a:off x="285125" y="329145"/>
            <a:ext cx="6172200" cy="484022"/>
          </a:xfrm>
        </p:spPr>
        <p:txBody>
          <a:bodyPr>
            <a:noAutofit/>
          </a:bodyPr>
          <a:lstStyle/>
          <a:p>
            <a:r>
              <a:rPr lang="zh-CN" altLang="en-US" sz="2800" b="1" dirty="0">
                <a:solidFill>
                  <a:schemeClr val="tx1"/>
                </a:solidFill>
                <a:effectLst/>
                <a:latin typeface="黑体" panose="02010609060101010101" pitchFamily="49" charset="-122"/>
                <a:ea typeface="黑体" panose="02010609060101010101" pitchFamily="49" charset="-122"/>
              </a:rPr>
              <a:t>生理记录系统常见问题及处理方法：</a:t>
            </a:r>
          </a:p>
        </p:txBody>
      </p:sp>
      <p:sp>
        <p:nvSpPr>
          <p:cNvPr id="7" name="流程图: 接点 6">
            <a:extLst>
              <a:ext uri="{FF2B5EF4-FFF2-40B4-BE49-F238E27FC236}">
                <a16:creationId xmlns:a16="http://schemas.microsoft.com/office/drawing/2014/main" id="{C9510601-D8F5-49D5-A98A-02D02B6364AC}"/>
              </a:ext>
            </a:extLst>
          </p:cNvPr>
          <p:cNvSpPr/>
          <p:nvPr/>
        </p:nvSpPr>
        <p:spPr>
          <a:xfrm>
            <a:off x="5091665" y="5640890"/>
            <a:ext cx="108000" cy="108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489198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idx="4294967295"/>
          </p:nvPr>
        </p:nvSpPr>
        <p:spPr>
          <a:xfrm>
            <a:off x="930738" y="1607406"/>
            <a:ext cx="7740650" cy="2687638"/>
          </a:xfrm>
        </p:spPr>
        <p:txBody>
          <a:bodyPr>
            <a:noAutofit/>
          </a:bodyPr>
          <a:lstStyle/>
          <a:p>
            <a:pPr>
              <a:lnSpc>
                <a:spcPct val="130000"/>
              </a:lnSpc>
              <a:spcBef>
                <a:spcPct val="30000"/>
              </a:spcBef>
              <a:defRPr/>
            </a:pPr>
            <a:r>
              <a:rPr lang="zh-CN" altLang="en-US" sz="2800" b="1" dirty="0">
                <a:solidFill>
                  <a:srgbClr val="000099"/>
                </a:solidFill>
                <a:effectLst/>
                <a:latin typeface="黑体" panose="02010609060101010101" pitchFamily="49" charset="-122"/>
                <a:ea typeface="黑体" panose="02010609060101010101" pitchFamily="49" charset="-122"/>
              </a:rPr>
              <a:t>实验</a:t>
            </a:r>
            <a:r>
              <a:rPr lang="en-US" altLang="zh-CN" sz="2800" b="1" dirty="0">
                <a:solidFill>
                  <a:srgbClr val="000099"/>
                </a:solidFill>
                <a:effectLst/>
                <a:latin typeface="黑体" panose="02010609060101010101" pitchFamily="49" charset="-122"/>
                <a:ea typeface="黑体" panose="02010609060101010101" pitchFamily="49" charset="-122"/>
              </a:rPr>
              <a:t>3</a:t>
            </a:r>
            <a:r>
              <a:rPr lang="zh-CN" altLang="en-US" sz="2800" b="1" dirty="0">
                <a:solidFill>
                  <a:srgbClr val="000099"/>
                </a:solidFill>
                <a:effectLst/>
                <a:latin typeface="黑体" panose="02010609060101010101" pitchFamily="49" charset="-122"/>
                <a:ea typeface="黑体" panose="02010609060101010101" pitchFamily="49" charset="-122"/>
              </a:rPr>
              <a:t>：神经干复合动作电位的观察与记录</a:t>
            </a:r>
            <a:br>
              <a:rPr lang="zh-CN" altLang="en-US" sz="2800" b="1" dirty="0">
                <a:solidFill>
                  <a:srgbClr val="000099"/>
                </a:solidFill>
                <a:effectLst/>
                <a:latin typeface="黑体" panose="02010609060101010101" pitchFamily="49" charset="-122"/>
                <a:ea typeface="黑体" panose="02010609060101010101" pitchFamily="49" charset="-122"/>
              </a:rPr>
            </a:br>
            <a:r>
              <a:rPr lang="zh-CN" altLang="en-US" sz="2800" b="1" dirty="0">
                <a:solidFill>
                  <a:srgbClr val="000099"/>
                </a:solidFill>
                <a:effectLst/>
                <a:latin typeface="黑体" panose="02010609060101010101" pitchFamily="49" charset="-122"/>
                <a:ea typeface="黑体" panose="02010609060101010101" pitchFamily="49" charset="-122"/>
              </a:rPr>
              <a:t>       神经冲动传导速度的测定</a:t>
            </a:r>
            <a:br>
              <a:rPr lang="zh-CN" altLang="en-US" sz="2800" b="1" dirty="0">
                <a:solidFill>
                  <a:srgbClr val="000099"/>
                </a:solidFill>
                <a:effectLst/>
                <a:latin typeface="黑体" panose="02010609060101010101" pitchFamily="49" charset="-122"/>
                <a:ea typeface="黑体" panose="02010609060101010101" pitchFamily="49" charset="-122"/>
              </a:rPr>
            </a:br>
            <a:r>
              <a:rPr lang="zh-CN" altLang="en-US" sz="2800" b="1" dirty="0">
                <a:solidFill>
                  <a:srgbClr val="000099"/>
                </a:solidFill>
                <a:effectLst/>
                <a:latin typeface="黑体" panose="02010609060101010101" pitchFamily="49" charset="-122"/>
                <a:ea typeface="黑体" panose="02010609060101010101" pitchFamily="49" charset="-122"/>
              </a:rPr>
              <a:t>       神经干不应期的测定</a:t>
            </a:r>
          </a:p>
        </p:txBody>
      </p:sp>
    </p:spTree>
    <p:extLst>
      <p:ext uri="{BB962C8B-B14F-4D97-AF65-F5344CB8AC3E}">
        <p14:creationId xmlns:p14="http://schemas.microsoft.com/office/powerpoint/2010/main" val="281055074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4294967295"/>
          </p:nvPr>
        </p:nvSpPr>
        <p:spPr>
          <a:xfrm>
            <a:off x="215758" y="1092771"/>
            <a:ext cx="8003568" cy="4189413"/>
          </a:xfrm>
        </p:spPr>
        <p:txBody>
          <a:bodyPr>
            <a:noAutofit/>
          </a:bodyPr>
          <a:lstStyle/>
          <a:p>
            <a:pPr marL="457200" indent="-457200" algn="just">
              <a:lnSpc>
                <a:spcPct val="100000"/>
              </a:lnSpc>
              <a:spcBef>
                <a:spcPts val="1200"/>
              </a:spcBef>
              <a:buNone/>
            </a:pP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制备坐骨神经标本：</a:t>
            </a:r>
          </a:p>
          <a:p>
            <a:pPr marL="742950" lvl="1" indent="-400050" algn="just">
              <a:lnSpc>
                <a:spcPct val="100000"/>
              </a:lnSpc>
              <a:spcBef>
                <a:spcPts val="900"/>
              </a:spcBef>
            </a:pPr>
            <a:r>
              <a:rPr lang="zh-CN" altLang="en-US" sz="2400" b="1" dirty="0">
                <a:latin typeface="黑体" panose="02010609060101010101" pitchFamily="49" charset="-122"/>
                <a:ea typeface="黑体" panose="02010609060101010101" pitchFamily="49" charset="-122"/>
              </a:rPr>
              <a:t>若神经长度足以搭过屏蔽盒中所有电极，则将神经从腘窝处结扎，于结扎线远端剪断即可。</a:t>
            </a:r>
          </a:p>
          <a:p>
            <a:pPr marL="742950" lvl="1" indent="-400050" algn="just">
              <a:lnSpc>
                <a:spcPct val="100000"/>
              </a:lnSpc>
              <a:spcBef>
                <a:spcPts val="900"/>
              </a:spcBef>
            </a:pPr>
            <a:r>
              <a:rPr lang="zh-CN" altLang="en-US" sz="2400" b="1" dirty="0">
                <a:latin typeface="黑体" panose="02010609060101010101" pitchFamily="49" charset="-122"/>
                <a:ea typeface="黑体" panose="02010609060101010101" pitchFamily="49" charset="-122"/>
              </a:rPr>
              <a:t>若神经长度不够，将坐骨神经在腘窝处的两条分支（胫神经和腓神经）剪去任一分支，</a:t>
            </a:r>
            <a:r>
              <a:rPr lang="zh-CN" altLang="en-US" sz="2400" b="1" dirty="0">
                <a:solidFill>
                  <a:srgbClr val="0033CC"/>
                </a:solidFill>
                <a:latin typeface="黑体" panose="02010609060101010101" pitchFamily="49" charset="-122"/>
                <a:ea typeface="黑体" panose="02010609060101010101" pitchFamily="49" charset="-122"/>
              </a:rPr>
              <a:t>继续分离留下的另一分支</a:t>
            </a:r>
            <a:r>
              <a:rPr lang="zh-CN" altLang="en-US" sz="2400" b="1" dirty="0">
                <a:latin typeface="黑体" panose="02010609060101010101" pitchFamily="49" charset="-122"/>
                <a:ea typeface="黑体" panose="02010609060101010101" pitchFamily="49" charset="-122"/>
              </a:rPr>
              <a:t>，直至脚跟端。用线结扎，在结扎线的远端剪断神经，保留一小段线头（约</a:t>
            </a:r>
            <a:r>
              <a:rPr lang="en-US" altLang="zh-CN" sz="2400" b="1" dirty="0">
                <a:latin typeface="黑体" panose="02010609060101010101" pitchFamily="49" charset="-122"/>
                <a:ea typeface="黑体" panose="02010609060101010101" pitchFamily="49" charset="-122"/>
              </a:rPr>
              <a:t>1 cm</a:t>
            </a:r>
            <a:r>
              <a:rPr lang="zh-CN" altLang="en-US" sz="2400" b="1" dirty="0">
                <a:latin typeface="黑体" panose="02010609060101010101" pitchFamily="49" charset="-122"/>
                <a:ea typeface="黑体" panose="02010609060101010101" pitchFamily="49" charset="-122"/>
              </a:rPr>
              <a:t>）。</a:t>
            </a:r>
          </a:p>
          <a:p>
            <a:pPr marL="742950" lvl="1" indent="-400050" algn="just">
              <a:lnSpc>
                <a:spcPct val="100000"/>
              </a:lnSpc>
              <a:spcBef>
                <a:spcPts val="900"/>
              </a:spcBef>
            </a:pPr>
            <a:r>
              <a:rPr lang="zh-CN" altLang="en-US" sz="2400" b="1" dirty="0">
                <a:latin typeface="黑体" panose="02010609060101010101" pitchFamily="49" charset="-122"/>
                <a:ea typeface="黑体" panose="02010609060101010101" pitchFamily="49" charset="-122"/>
              </a:rPr>
              <a:t>将完全游离的坐骨神经干置于盛有任氏液的小烧杯（或平皿）中备用。同法分离另一侧坐骨神经干备用。</a:t>
            </a:r>
          </a:p>
        </p:txBody>
      </p:sp>
    </p:spTree>
    <p:extLst>
      <p:ext uri="{BB962C8B-B14F-4D97-AF65-F5344CB8AC3E}">
        <p14:creationId xmlns:p14="http://schemas.microsoft.com/office/powerpoint/2010/main" val="1853045838"/>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77675" y="513791"/>
            <a:ext cx="7628711" cy="2321767"/>
          </a:xfrm>
          <a:noFill/>
        </p:spPr>
        <p:txBody>
          <a:bodyPr>
            <a:noAutofit/>
          </a:bodyPr>
          <a:lstStyle/>
          <a:p>
            <a:pPr marL="0" indent="0" algn="just">
              <a:lnSpc>
                <a:spcPct val="100000"/>
              </a:lnSpc>
              <a:spcBef>
                <a:spcPts val="900"/>
              </a:spcBef>
              <a:buNone/>
            </a:pPr>
            <a:r>
              <a:rPr lang="en-US" altLang="zh-CN" sz="2400" b="1" dirty="0">
                <a:latin typeface="黑体" panose="02010609060101010101" pitchFamily="49" charset="-122"/>
                <a:ea typeface="黑体" panose="02010609060101010101" pitchFamily="49" charset="-122"/>
              </a:rPr>
              <a:t>2.</a:t>
            </a:r>
            <a:r>
              <a:rPr lang="zh-CN" altLang="en-US" sz="2400" b="1" dirty="0">
                <a:latin typeface="黑体" panose="02010609060101010101" pitchFamily="49" charset="-122"/>
                <a:ea typeface="黑体" panose="02010609060101010101" pitchFamily="49" charset="-122"/>
              </a:rPr>
              <a:t>标本放置与电极连接</a:t>
            </a:r>
            <a:r>
              <a:rPr lang="en-US" altLang="zh-CN" sz="2400" b="1" dirty="0">
                <a:latin typeface="黑体" panose="02010609060101010101" pitchFamily="49" charset="-122"/>
                <a:ea typeface="黑体" panose="02010609060101010101" pitchFamily="49" charset="-122"/>
              </a:rPr>
              <a:t>:</a:t>
            </a:r>
          </a:p>
          <a:p>
            <a:pPr algn="just">
              <a:lnSpc>
                <a:spcPct val="100000"/>
              </a:lnSpc>
              <a:spcBef>
                <a:spcPts val="900"/>
              </a:spcBef>
            </a:pPr>
            <a:r>
              <a:rPr lang="zh-CN" altLang="en-US" sz="2400" b="1" dirty="0">
                <a:latin typeface="黑体" panose="02010609060101010101" pitchFamily="49" charset="-122"/>
                <a:ea typeface="黑体" panose="02010609060101010101" pitchFamily="49" charset="-122"/>
              </a:rPr>
              <a:t>将神经干标本置于标本屏蔽盒内，使神经干与刺激电极、接地电极、引导电极均接触良好。</a:t>
            </a:r>
            <a:r>
              <a:rPr lang="zh-CN" altLang="en-US" sz="2400" b="1" dirty="0">
                <a:solidFill>
                  <a:srgbClr val="0000CC"/>
                </a:solidFill>
                <a:latin typeface="黑体" panose="02010609060101010101" pitchFamily="49" charset="-122"/>
                <a:ea typeface="黑体" panose="02010609060101010101" pitchFamily="49" charset="-122"/>
              </a:rPr>
              <a:t>盖好屏蔽盒盖</a:t>
            </a:r>
            <a:r>
              <a:rPr lang="zh-CN" altLang="en-US" sz="2400" b="1" dirty="0">
                <a:latin typeface="黑体" panose="02010609060101010101" pitchFamily="49" charset="-122"/>
                <a:ea typeface="黑体" panose="02010609060101010101" pitchFamily="49" charset="-122"/>
              </a:rPr>
              <a:t>。刺激电极与记录系统的刺激输出相连，引导</a:t>
            </a: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接</a:t>
            </a: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通道，引导</a:t>
            </a:r>
            <a:r>
              <a:rPr lang="en-US" altLang="zh-CN" sz="2400" b="1" dirty="0">
                <a:latin typeface="黑体" panose="02010609060101010101" pitchFamily="49" charset="-122"/>
                <a:ea typeface="黑体" panose="02010609060101010101" pitchFamily="49" charset="-122"/>
              </a:rPr>
              <a:t>2</a:t>
            </a:r>
            <a:r>
              <a:rPr lang="zh-CN" altLang="en-US" sz="2400" b="1" dirty="0">
                <a:latin typeface="黑体" panose="02010609060101010101" pitchFamily="49" charset="-122"/>
                <a:ea typeface="黑体" panose="02010609060101010101" pitchFamily="49" charset="-122"/>
              </a:rPr>
              <a:t>接</a:t>
            </a:r>
            <a:r>
              <a:rPr lang="en-US" altLang="zh-CN" sz="2400" b="1" dirty="0">
                <a:latin typeface="黑体" panose="02010609060101010101" pitchFamily="49" charset="-122"/>
                <a:ea typeface="黑体" panose="02010609060101010101" pitchFamily="49" charset="-122"/>
              </a:rPr>
              <a:t>2</a:t>
            </a:r>
            <a:r>
              <a:rPr lang="zh-CN" altLang="en-US" sz="2400" b="1" dirty="0">
                <a:latin typeface="黑体" panose="02010609060101010101" pitchFamily="49" charset="-122"/>
                <a:ea typeface="黑体" panose="02010609060101010101" pitchFamily="49" charset="-122"/>
              </a:rPr>
              <a:t>通道。</a:t>
            </a:r>
          </a:p>
        </p:txBody>
      </p:sp>
      <p:pic>
        <p:nvPicPr>
          <p:cNvPr id="6" name="图片 5">
            <a:extLst>
              <a:ext uri="{FF2B5EF4-FFF2-40B4-BE49-F238E27FC236}">
                <a16:creationId xmlns:a16="http://schemas.microsoft.com/office/drawing/2014/main" id="{15629531-B5FB-4C5E-A0FE-7E7FCC2CBCBD}"/>
              </a:ext>
            </a:extLst>
          </p:cNvPr>
          <p:cNvPicPr>
            <a:picLocks noChangeAspect="1"/>
          </p:cNvPicPr>
          <p:nvPr/>
        </p:nvPicPr>
        <p:blipFill rotWithShape="1">
          <a:blip r:embed="rId3"/>
          <a:srcRect l="16921" t="22442" r="17318" b="21450"/>
          <a:stretch/>
        </p:blipFill>
        <p:spPr>
          <a:xfrm>
            <a:off x="577675" y="3121419"/>
            <a:ext cx="3733642" cy="2123928"/>
          </a:xfrm>
          <a:prstGeom prst="rect">
            <a:avLst/>
          </a:prstGeom>
        </p:spPr>
      </p:pic>
      <p:pic>
        <p:nvPicPr>
          <p:cNvPr id="8" name="图片 7">
            <a:extLst>
              <a:ext uri="{FF2B5EF4-FFF2-40B4-BE49-F238E27FC236}">
                <a16:creationId xmlns:a16="http://schemas.microsoft.com/office/drawing/2014/main" id="{5C95AD94-218F-4AB3-A55D-80E8450A8E21}"/>
              </a:ext>
            </a:extLst>
          </p:cNvPr>
          <p:cNvPicPr>
            <a:picLocks noChangeAspect="1"/>
          </p:cNvPicPr>
          <p:nvPr/>
        </p:nvPicPr>
        <p:blipFill rotWithShape="1">
          <a:blip r:embed="rId4"/>
          <a:srcRect l="17324" t="29521" r="16923" b="16734"/>
          <a:stretch/>
        </p:blipFill>
        <p:spPr>
          <a:xfrm>
            <a:off x="4513112" y="3107633"/>
            <a:ext cx="3923059" cy="2137714"/>
          </a:xfrm>
          <a:prstGeom prst="rect">
            <a:avLst/>
          </a:prstGeom>
        </p:spPr>
      </p:pic>
      <p:sp>
        <p:nvSpPr>
          <p:cNvPr id="2" name="文本框 1">
            <a:extLst>
              <a:ext uri="{FF2B5EF4-FFF2-40B4-BE49-F238E27FC236}">
                <a16:creationId xmlns:a16="http://schemas.microsoft.com/office/drawing/2014/main" id="{A318A6C5-AD25-5567-AB1D-08E7165EC5D7}"/>
              </a:ext>
            </a:extLst>
          </p:cNvPr>
          <p:cNvSpPr txBox="1"/>
          <p:nvPr/>
        </p:nvSpPr>
        <p:spPr>
          <a:xfrm>
            <a:off x="3266617" y="5422489"/>
            <a:ext cx="2492990" cy="400110"/>
          </a:xfrm>
          <a:prstGeom prst="rect">
            <a:avLst/>
          </a:prstGeom>
          <a:noFill/>
        </p:spPr>
        <p:txBody>
          <a:bodyPr wrap="none" rtlCol="0">
            <a:spAutoFit/>
          </a:bodyPr>
          <a:lstStyle/>
          <a:p>
            <a:r>
              <a:rPr lang="zh-CN" altLang="en-US" sz="2000" b="1" dirty="0">
                <a:latin typeface="黑体" panose="02010609060101010101" pitchFamily="49" charset="-122"/>
                <a:ea typeface="黑体" panose="02010609060101010101" pitchFamily="49" charset="-122"/>
              </a:rPr>
              <a:t>标本放置与仪器连接</a:t>
            </a:r>
          </a:p>
        </p:txBody>
      </p:sp>
    </p:spTree>
    <p:extLst>
      <p:ext uri="{BB962C8B-B14F-4D97-AF65-F5344CB8AC3E}">
        <p14:creationId xmlns:p14="http://schemas.microsoft.com/office/powerpoint/2010/main" val="4265085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AF28DA38-2138-4847-AB58-79BEF1D4C524}"/>
              </a:ext>
            </a:extLst>
          </p:cNvPr>
          <p:cNvSpPr txBox="1">
            <a:spLocks/>
          </p:cNvSpPr>
          <p:nvPr/>
        </p:nvSpPr>
        <p:spPr>
          <a:xfrm>
            <a:off x="279569" y="920343"/>
            <a:ext cx="4228539" cy="3510390"/>
          </a:xfrm>
          <a:prstGeom prst="rect">
            <a:avLst/>
          </a:prstGeom>
          <a:noFill/>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just">
              <a:lnSpc>
                <a:spcPct val="120000"/>
              </a:lnSpc>
              <a:spcBef>
                <a:spcPts val="1200"/>
              </a:spcBef>
              <a:buNone/>
            </a:pPr>
            <a:r>
              <a:rPr lang="en-US" altLang="zh-CN" sz="2400" b="1" dirty="0">
                <a:latin typeface="黑体" panose="02010609060101010101" pitchFamily="49" charset="-122"/>
                <a:ea typeface="黑体" panose="02010609060101010101" pitchFamily="49" charset="-122"/>
              </a:rPr>
              <a:t>3.</a:t>
            </a:r>
            <a:r>
              <a:rPr lang="zh-CN" altLang="en-US" sz="2400" b="1" dirty="0">
                <a:latin typeface="黑体" panose="02010609060101010101" pitchFamily="49" charset="-122"/>
                <a:ea typeface="黑体" panose="02010609060101010101" pitchFamily="49" charset="-122"/>
              </a:rPr>
              <a:t>测量双相动作电位</a:t>
            </a:r>
            <a:r>
              <a:rPr lang="en-US" altLang="zh-CN" sz="2400" b="1" dirty="0">
                <a:latin typeface="黑体" panose="02010609060101010101" pitchFamily="49" charset="-122"/>
                <a:ea typeface="黑体" panose="02010609060101010101" pitchFamily="49" charset="-122"/>
              </a:rPr>
              <a:t>:</a:t>
            </a:r>
          </a:p>
          <a:p>
            <a:pPr algn="just">
              <a:lnSpc>
                <a:spcPct val="120000"/>
              </a:lnSpc>
              <a:spcBef>
                <a:spcPts val="1200"/>
              </a:spcBef>
            </a:pPr>
            <a:r>
              <a:rPr lang="zh-CN" altLang="en-US" sz="2400" b="1" dirty="0">
                <a:latin typeface="黑体" panose="02010609060101010101" pitchFamily="49" charset="-122"/>
                <a:ea typeface="黑体" panose="02010609060101010101" pitchFamily="49" charset="-122"/>
              </a:rPr>
              <a:t>打开系统软件，选择</a:t>
            </a:r>
            <a:r>
              <a:rPr lang="zh-CN" altLang="en-US" sz="2400" b="1" dirty="0">
                <a:solidFill>
                  <a:srgbClr val="0033CC"/>
                </a:solidFill>
                <a:latin typeface="黑体" panose="02010609060101010101" pitchFamily="49" charset="-122"/>
                <a:ea typeface="黑体" panose="02010609060101010101" pitchFamily="49" charset="-122"/>
              </a:rPr>
              <a:t>神经干动作电位</a:t>
            </a:r>
            <a:r>
              <a:rPr lang="zh-CN" altLang="en-US" sz="2400" b="1" dirty="0">
                <a:latin typeface="黑体" panose="02010609060101010101" pitchFamily="49" charset="-122"/>
                <a:ea typeface="黑体" panose="02010609060101010101" pitchFamily="49" charset="-122"/>
              </a:rPr>
              <a:t>实验→自动弹出刺激器→调节刺激为</a:t>
            </a:r>
            <a:r>
              <a:rPr lang="zh-CN" altLang="en-US" sz="2400" b="1" dirty="0">
                <a:solidFill>
                  <a:srgbClr val="0033CC"/>
                </a:solidFill>
                <a:latin typeface="黑体" panose="02010609060101010101" pitchFamily="49" charset="-122"/>
                <a:ea typeface="黑体" panose="02010609060101010101" pitchFamily="49" charset="-122"/>
              </a:rPr>
              <a:t>单刺激</a:t>
            </a:r>
            <a:r>
              <a:rPr lang="zh-CN" altLang="en-US" sz="2400" b="1" dirty="0">
                <a:latin typeface="黑体" panose="02010609060101010101" pitchFamily="49" charset="-122"/>
                <a:ea typeface="黑体" panose="02010609060101010101" pitchFamily="49" charset="-122"/>
              </a:rPr>
              <a:t>→调节刺激强度→开始刺激→记录波形，辨别</a:t>
            </a:r>
            <a:r>
              <a:rPr lang="zh-CN" altLang="en-US" sz="2400" b="1" dirty="0">
                <a:solidFill>
                  <a:srgbClr val="0033CC"/>
                </a:solidFill>
                <a:latin typeface="黑体" panose="02010609060101010101" pitchFamily="49" charset="-122"/>
                <a:ea typeface="黑体" panose="02010609060101010101" pitchFamily="49" charset="-122"/>
              </a:rPr>
              <a:t>刺激伪迹和动作电位</a:t>
            </a:r>
            <a:r>
              <a:rPr lang="zh-CN" altLang="en-US" sz="2400" b="1" dirty="0">
                <a:latin typeface="黑体" panose="02010609060101010101" pitchFamily="49" charset="-122"/>
                <a:ea typeface="黑体" panose="02010609060101010101" pitchFamily="49" charset="-122"/>
              </a:rPr>
              <a:t>，保存曲线。</a:t>
            </a:r>
            <a:endParaRPr lang="en-US" altLang="zh-CN" sz="2400" b="1" dirty="0">
              <a:latin typeface="黑体" panose="02010609060101010101" pitchFamily="49" charset="-122"/>
              <a:ea typeface="黑体" panose="02010609060101010101" pitchFamily="49" charset="-122"/>
            </a:endParaRPr>
          </a:p>
          <a:p>
            <a:pPr algn="just">
              <a:lnSpc>
                <a:spcPct val="120000"/>
              </a:lnSpc>
              <a:spcBef>
                <a:spcPts val="1200"/>
              </a:spcBef>
            </a:pPr>
            <a:endParaRPr lang="zh-CN" altLang="en-US" sz="2400" dirty="0">
              <a:latin typeface="黑体" panose="02010609060101010101" pitchFamily="49" charset="-122"/>
              <a:ea typeface="黑体" panose="02010609060101010101" pitchFamily="49" charset="-122"/>
            </a:endParaRPr>
          </a:p>
        </p:txBody>
      </p:sp>
      <p:pic>
        <p:nvPicPr>
          <p:cNvPr id="6" name="图片 5">
            <a:extLst>
              <a:ext uri="{FF2B5EF4-FFF2-40B4-BE49-F238E27FC236}">
                <a16:creationId xmlns:a16="http://schemas.microsoft.com/office/drawing/2014/main" id="{866ED521-E61A-40BC-8C8D-996F8D75B9DC}"/>
              </a:ext>
            </a:extLst>
          </p:cNvPr>
          <p:cNvPicPr>
            <a:picLocks noChangeAspect="1"/>
          </p:cNvPicPr>
          <p:nvPr/>
        </p:nvPicPr>
        <p:blipFill rotWithShape="1">
          <a:blip r:embed="rId3"/>
          <a:srcRect l="8406" r="46514" b="6563"/>
          <a:stretch/>
        </p:blipFill>
        <p:spPr>
          <a:xfrm>
            <a:off x="4791742" y="561016"/>
            <a:ext cx="3563788" cy="4924507"/>
          </a:xfrm>
          <a:prstGeom prst="rect">
            <a:avLst/>
          </a:prstGeom>
        </p:spPr>
      </p:pic>
    </p:spTree>
    <p:extLst>
      <p:ext uri="{BB962C8B-B14F-4D97-AF65-F5344CB8AC3E}">
        <p14:creationId xmlns:p14="http://schemas.microsoft.com/office/powerpoint/2010/main" val="1752419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4294967295"/>
          </p:nvPr>
        </p:nvSpPr>
        <p:spPr>
          <a:xfrm>
            <a:off x="389415" y="1008653"/>
            <a:ext cx="7710978" cy="4287837"/>
          </a:xfrm>
        </p:spPr>
        <p:txBody>
          <a:bodyPr>
            <a:noAutofit/>
          </a:bodyPr>
          <a:lstStyle/>
          <a:p>
            <a:pPr marL="457200" indent="-457200" algn="just">
              <a:lnSpc>
                <a:spcPct val="100000"/>
              </a:lnSpc>
              <a:spcAft>
                <a:spcPts val="900"/>
              </a:spcAft>
              <a:buNone/>
            </a:pPr>
            <a:r>
              <a:rPr lang="en-US" altLang="zh-CN" sz="2400" b="1" dirty="0">
                <a:latin typeface="黑体" panose="02010609060101010101" pitchFamily="49" charset="-122"/>
                <a:ea typeface="黑体" panose="02010609060101010101" pitchFamily="49" charset="-122"/>
              </a:rPr>
              <a:t>4. </a:t>
            </a:r>
            <a:r>
              <a:rPr lang="zh-CN" altLang="en-US" sz="2400" b="1" dirty="0">
                <a:latin typeface="黑体" panose="02010609060101010101" pitchFamily="49" charset="-122"/>
                <a:ea typeface="黑体" panose="02010609060101010101" pitchFamily="49" charset="-122"/>
              </a:rPr>
              <a:t>测定传导速度：</a:t>
            </a:r>
          </a:p>
          <a:p>
            <a:pPr marL="457200" indent="-457200" algn="just">
              <a:lnSpc>
                <a:spcPct val="100000"/>
              </a:lnSpc>
            </a:pPr>
            <a:r>
              <a:rPr lang="zh-CN" altLang="en-US" sz="2400" b="1" dirty="0">
                <a:latin typeface="黑体" panose="02010609060101010101" pitchFamily="49" charset="-122"/>
                <a:ea typeface="黑体" panose="02010609060101010101" pitchFamily="49" charset="-122"/>
              </a:rPr>
              <a:t>选择</a:t>
            </a:r>
            <a:r>
              <a:rPr lang="zh-CN" altLang="en-US" sz="2400" b="1" dirty="0">
                <a:solidFill>
                  <a:srgbClr val="0033CC"/>
                </a:solidFill>
                <a:latin typeface="黑体" panose="02010609060101010101" pitchFamily="49" charset="-122"/>
                <a:ea typeface="黑体" panose="02010609060101010101" pitchFamily="49" charset="-122"/>
              </a:rPr>
              <a:t>神经冲动传导速度</a:t>
            </a:r>
            <a:r>
              <a:rPr lang="zh-CN" altLang="en-US" sz="2400" b="1" dirty="0">
                <a:latin typeface="黑体" panose="02010609060101010101" pitchFamily="49" charset="-122"/>
                <a:ea typeface="黑体" panose="02010609060101010101" pitchFamily="49" charset="-122"/>
              </a:rPr>
              <a:t>实验→开始刺激→记录上一个动作电位起始部位与下一个动作电位起始部位之间的时间间隔（</a:t>
            </a:r>
            <a:r>
              <a:rPr lang="en-US" altLang="zh-CN" sz="2400" b="1" dirty="0">
                <a:latin typeface="黑体" panose="02010609060101010101" pitchFamily="49" charset="-122"/>
                <a:ea typeface="黑体" panose="02010609060101010101" pitchFamily="49" charset="-122"/>
              </a:rPr>
              <a:t>T</a:t>
            </a:r>
            <a:r>
              <a:rPr lang="zh-CN" altLang="en-US" sz="2400" b="1" dirty="0">
                <a:latin typeface="黑体" panose="02010609060101010101" pitchFamily="49" charset="-122"/>
                <a:ea typeface="黑体" panose="02010609060101010101" pitchFamily="49" charset="-122"/>
              </a:rPr>
              <a:t>）（单位：秒），保存曲线。</a:t>
            </a:r>
          </a:p>
          <a:p>
            <a:pPr marL="457200" indent="-457200" algn="just">
              <a:lnSpc>
                <a:spcPct val="100000"/>
              </a:lnSpc>
            </a:pPr>
            <a:r>
              <a:rPr lang="zh-CN" altLang="en-US" sz="2400" b="1" dirty="0">
                <a:latin typeface="黑体" panose="02010609060101010101" pitchFamily="49" charset="-122"/>
                <a:ea typeface="黑体" panose="02010609060101010101" pitchFamily="49" charset="-122"/>
              </a:rPr>
              <a:t>测量引导电极</a:t>
            </a:r>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a:t>
            </a:r>
            <a:r>
              <a:rPr lang="en-US" altLang="zh-CN" sz="2400" b="1" dirty="0">
                <a:latin typeface="黑体" panose="02010609060101010101" pitchFamily="49" charset="-122"/>
                <a:ea typeface="黑体" panose="02010609060101010101" pitchFamily="49" charset="-122"/>
              </a:rPr>
              <a:t>2</a:t>
            </a:r>
            <a:r>
              <a:rPr lang="zh-CN" altLang="en-US" sz="2400" b="1" dirty="0">
                <a:latin typeface="黑体" panose="02010609060101010101" pitchFamily="49" charset="-122"/>
                <a:ea typeface="黑体" panose="02010609060101010101" pitchFamily="49" charset="-122"/>
              </a:rPr>
              <a:t>之间的坐骨神经干的长度，用“</a:t>
            </a:r>
            <a:r>
              <a:rPr lang="en-US" altLang="zh-CN" sz="2400" b="1" dirty="0">
                <a:latin typeface="黑体" panose="02010609060101010101" pitchFamily="49" charset="-122"/>
                <a:ea typeface="黑体" panose="02010609060101010101" pitchFamily="49" charset="-122"/>
              </a:rPr>
              <a:t>S”</a:t>
            </a:r>
            <a:r>
              <a:rPr lang="zh-CN" altLang="en-US" sz="2400" b="1" dirty="0">
                <a:latin typeface="黑体" panose="02010609060101010101" pitchFamily="49" charset="-122"/>
                <a:ea typeface="黑体" panose="02010609060101010101" pitchFamily="49" charset="-122"/>
              </a:rPr>
              <a:t>表示</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单位：米</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a:t>
            </a:r>
          </a:p>
          <a:p>
            <a:pPr marL="457200" indent="-457200" algn="just">
              <a:lnSpc>
                <a:spcPct val="100000"/>
              </a:lnSpc>
            </a:pPr>
            <a:r>
              <a:rPr lang="zh-CN" altLang="en-US" sz="2400" b="1" dirty="0">
                <a:latin typeface="黑体" panose="02010609060101010101" pitchFamily="49" charset="-122"/>
                <a:ea typeface="黑体" panose="02010609060101010101" pitchFamily="49" charset="-122"/>
              </a:rPr>
              <a:t>根据公式 </a:t>
            </a:r>
            <a:r>
              <a:rPr lang="en-US" altLang="zh-CN" sz="2400" b="1" dirty="0">
                <a:latin typeface="黑体" panose="02010609060101010101" pitchFamily="49" charset="-122"/>
                <a:ea typeface="黑体" panose="02010609060101010101" pitchFamily="49" charset="-122"/>
              </a:rPr>
              <a:t>V=S/T </a:t>
            </a:r>
            <a:r>
              <a:rPr lang="zh-CN" altLang="en-US" sz="2400" b="1" dirty="0">
                <a:latin typeface="黑体" panose="02010609060101010101" pitchFamily="49" charset="-122"/>
                <a:ea typeface="黑体" panose="02010609060101010101" pitchFamily="49" charset="-122"/>
              </a:rPr>
              <a:t>计算神经冲动的传导速度（其中</a:t>
            </a:r>
            <a:r>
              <a:rPr lang="en-US" altLang="zh-CN" sz="2400" b="1" dirty="0">
                <a:latin typeface="黑体" panose="02010609060101010101" pitchFamily="49" charset="-122"/>
                <a:ea typeface="黑体" panose="02010609060101010101" pitchFamily="49" charset="-122"/>
              </a:rPr>
              <a:t>V</a:t>
            </a:r>
            <a:r>
              <a:rPr lang="zh-CN" altLang="en-US" sz="2400" b="1" dirty="0">
                <a:latin typeface="黑体" panose="02010609060101010101" pitchFamily="49" charset="-122"/>
                <a:ea typeface="黑体" panose="02010609060101010101" pitchFamily="49" charset="-122"/>
              </a:rPr>
              <a:t>表示传导速度）。</a:t>
            </a:r>
          </a:p>
        </p:txBody>
      </p:sp>
    </p:spTree>
    <p:extLst>
      <p:ext uri="{BB962C8B-B14F-4D97-AF65-F5344CB8AC3E}">
        <p14:creationId xmlns:p14="http://schemas.microsoft.com/office/powerpoint/2010/main" val="376586376"/>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2F25D1B-132C-4A66-894C-A8E36A514FC9}"/>
              </a:ext>
            </a:extLst>
          </p:cNvPr>
          <p:cNvSpPr>
            <a:spLocks noGrp="1"/>
          </p:cNvSpPr>
          <p:nvPr>
            <p:ph idx="1"/>
          </p:nvPr>
        </p:nvSpPr>
        <p:spPr>
          <a:xfrm>
            <a:off x="345355" y="523525"/>
            <a:ext cx="7725219" cy="2527788"/>
          </a:xfrm>
        </p:spPr>
        <p:txBody>
          <a:bodyPr>
            <a:noAutofit/>
          </a:bodyPr>
          <a:lstStyle/>
          <a:p>
            <a:pPr marL="0" indent="0" algn="just">
              <a:lnSpc>
                <a:spcPct val="110000"/>
              </a:lnSpc>
              <a:spcBef>
                <a:spcPts val="600"/>
              </a:spcBef>
              <a:buNone/>
            </a:pPr>
            <a:r>
              <a:rPr lang="en-US" altLang="zh-CN" sz="2400" b="1" dirty="0">
                <a:latin typeface="黑体" panose="02010609060101010101" pitchFamily="49" charset="-122"/>
                <a:ea typeface="黑体" panose="02010609060101010101" pitchFamily="49" charset="-122"/>
              </a:rPr>
              <a:t>5.</a:t>
            </a:r>
            <a:r>
              <a:rPr lang="zh-CN" altLang="en-US" sz="2400" b="1" dirty="0">
                <a:latin typeface="黑体" panose="02010609060101010101" pitchFamily="49" charset="-122"/>
                <a:ea typeface="黑体" panose="02010609060101010101" pitchFamily="49" charset="-122"/>
              </a:rPr>
              <a:t>不应期的测定：</a:t>
            </a:r>
          </a:p>
          <a:p>
            <a:pPr algn="just">
              <a:lnSpc>
                <a:spcPct val="110000"/>
              </a:lnSpc>
              <a:spcBef>
                <a:spcPts val="600"/>
              </a:spcBef>
            </a:pPr>
            <a:r>
              <a:rPr lang="zh-CN" altLang="en-US" sz="2400" b="1" dirty="0">
                <a:latin typeface="黑体" panose="02010609060101010101" pitchFamily="49" charset="-122"/>
                <a:ea typeface="黑体" panose="02010609060101010101" pitchFamily="49" charset="-122"/>
              </a:rPr>
              <a:t>选择</a:t>
            </a:r>
            <a:r>
              <a:rPr lang="zh-CN" altLang="en-US" sz="2400" b="1" dirty="0">
                <a:solidFill>
                  <a:srgbClr val="0033CC"/>
                </a:solidFill>
                <a:latin typeface="黑体" panose="02010609060101010101" pitchFamily="49" charset="-122"/>
                <a:ea typeface="黑体" panose="02010609060101010101" pitchFamily="49" charset="-122"/>
              </a:rPr>
              <a:t>不应期自动测定</a:t>
            </a:r>
            <a:r>
              <a:rPr lang="zh-CN" altLang="en-US" sz="2400" b="1" dirty="0">
                <a:latin typeface="黑体" panose="02010609060101010101" pitchFamily="49" charset="-122"/>
                <a:ea typeface="黑体" panose="02010609060101010101" pitchFamily="49" charset="-122"/>
              </a:rPr>
              <a:t>实验→开始刺激→ </a:t>
            </a:r>
            <a:r>
              <a:rPr lang="en-US" altLang="zh-CN" sz="2400" b="1" dirty="0">
                <a:latin typeface="Arial" panose="020B0604020202020204" pitchFamily="34" charset="0"/>
                <a:ea typeface="黑体" panose="02010609060101010101" pitchFamily="49" charset="-122"/>
                <a:cs typeface="Arial" panose="020B0604020202020204" pitchFamily="34" charset="0"/>
              </a:rPr>
              <a:t>page up / page down </a:t>
            </a:r>
            <a:r>
              <a:rPr lang="zh-CN" altLang="en-US" sz="2400" b="1" dirty="0">
                <a:latin typeface="Arial" panose="020B0604020202020204" pitchFamily="34" charset="0"/>
                <a:ea typeface="黑体" panose="02010609060101010101" pitchFamily="49" charset="-122"/>
                <a:cs typeface="Arial" panose="020B0604020202020204" pitchFamily="34" charset="0"/>
              </a:rPr>
              <a:t>（或子文件左右键）</a:t>
            </a:r>
            <a:r>
              <a:rPr lang="zh-CN" altLang="en-US" sz="2400" b="1" dirty="0">
                <a:latin typeface="黑体" panose="02010609060101010101" pitchFamily="49" charset="-122"/>
                <a:ea typeface="黑体" panose="02010609060101010101" pitchFamily="49" charset="-122"/>
              </a:rPr>
              <a:t>看相关波形→保存曲线。</a:t>
            </a:r>
            <a:endParaRPr lang="en-US" altLang="zh-CN" sz="2400" b="1" dirty="0">
              <a:latin typeface="黑体" panose="02010609060101010101" pitchFamily="49" charset="-122"/>
              <a:ea typeface="黑体" panose="02010609060101010101" pitchFamily="49" charset="-122"/>
            </a:endParaRPr>
          </a:p>
          <a:p>
            <a:pPr algn="just">
              <a:lnSpc>
                <a:spcPct val="110000"/>
              </a:lnSpc>
              <a:spcBef>
                <a:spcPts val="600"/>
              </a:spcBef>
            </a:pPr>
            <a:r>
              <a:rPr lang="zh-CN" altLang="en-US" sz="2400" b="1" dirty="0">
                <a:latin typeface="黑体" panose="02010609060101010101" pitchFamily="49" charset="-122"/>
                <a:ea typeface="黑体" panose="02010609060101010101" pitchFamily="49" charset="-122"/>
              </a:rPr>
              <a:t>计算坐骨神经兴奋的相对不应期和绝对不应期。</a:t>
            </a:r>
            <a:endParaRPr lang="zh-CN" altLang="en-US" sz="2400" dirty="0"/>
          </a:p>
        </p:txBody>
      </p:sp>
      <p:grpSp>
        <p:nvGrpSpPr>
          <p:cNvPr id="13" name="组合 12">
            <a:extLst>
              <a:ext uri="{FF2B5EF4-FFF2-40B4-BE49-F238E27FC236}">
                <a16:creationId xmlns:a16="http://schemas.microsoft.com/office/drawing/2014/main" id="{8C155A95-30C0-4B9D-9CA3-45FE03F57287}"/>
              </a:ext>
            </a:extLst>
          </p:cNvPr>
          <p:cNvGrpSpPr/>
          <p:nvPr/>
        </p:nvGrpSpPr>
        <p:grpSpPr>
          <a:xfrm>
            <a:off x="1581486" y="2946500"/>
            <a:ext cx="5393738" cy="3500108"/>
            <a:chOff x="1845222" y="3068961"/>
            <a:chExt cx="5319066" cy="3348000"/>
          </a:xfrm>
        </p:grpSpPr>
        <p:pic>
          <p:nvPicPr>
            <p:cNvPr id="11" name="图片 10">
              <a:extLst>
                <a:ext uri="{FF2B5EF4-FFF2-40B4-BE49-F238E27FC236}">
                  <a16:creationId xmlns:a16="http://schemas.microsoft.com/office/drawing/2014/main" id="{23E19249-A6D3-4351-8408-DDA0B7B18D88}"/>
                </a:ext>
              </a:extLst>
            </p:cNvPr>
            <p:cNvPicPr>
              <a:picLocks noChangeAspect="1"/>
            </p:cNvPicPr>
            <p:nvPr/>
          </p:nvPicPr>
          <p:blipFill rotWithShape="1">
            <a:blip r:embed="rId2"/>
            <a:srcRect t="-1" b="4463"/>
            <a:stretch/>
          </p:blipFill>
          <p:spPr>
            <a:xfrm>
              <a:off x="1907704" y="3068961"/>
              <a:ext cx="5256584" cy="3348000"/>
            </a:xfrm>
            <a:prstGeom prst="rect">
              <a:avLst/>
            </a:prstGeom>
          </p:spPr>
        </p:pic>
        <p:sp>
          <p:nvSpPr>
            <p:cNvPr id="12" name="矩形 11">
              <a:extLst>
                <a:ext uri="{FF2B5EF4-FFF2-40B4-BE49-F238E27FC236}">
                  <a16:creationId xmlns:a16="http://schemas.microsoft.com/office/drawing/2014/main" id="{A037EC20-637E-41AF-B5C3-456BBDF0AB62}"/>
                </a:ext>
              </a:extLst>
            </p:cNvPr>
            <p:cNvSpPr/>
            <p:nvPr/>
          </p:nvSpPr>
          <p:spPr>
            <a:xfrm>
              <a:off x="1845222" y="3304036"/>
              <a:ext cx="720080" cy="144016"/>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2850070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内容占位符 3"/>
          <p:cNvSpPr>
            <a:spLocks noGrp="1" noChangeArrowheads="1"/>
          </p:cNvSpPr>
          <p:nvPr>
            <p:ph idx="1"/>
          </p:nvPr>
        </p:nvSpPr>
        <p:spPr>
          <a:xfrm>
            <a:off x="342155" y="1487931"/>
            <a:ext cx="7668783" cy="3230628"/>
          </a:xfrm>
          <a:noFill/>
        </p:spPr>
        <p:txBody>
          <a:bodyPr wrap="square">
            <a:spAutoFit/>
          </a:bodyPr>
          <a:lstStyle/>
          <a:p>
            <a:pPr algn="just" eaLnBrk="1" hangingPunct="1">
              <a:lnSpc>
                <a:spcPct val="120000"/>
              </a:lnSpc>
              <a:defRPr/>
            </a:pPr>
            <a:r>
              <a:rPr lang="zh-CN" altLang="en-US" sz="2400" b="1" dirty="0">
                <a:latin typeface="黑体" panose="02010609060101010101" pitchFamily="49" charset="-122"/>
                <a:ea typeface="黑体" panose="02010609060101010101" pitchFamily="49" charset="-122"/>
              </a:rPr>
              <a:t> </a:t>
            </a:r>
            <a:r>
              <a:rPr lang="zh-CN" altLang="en-US" sz="2400" b="1" dirty="0">
                <a:solidFill>
                  <a:srgbClr val="000099"/>
                </a:solidFill>
                <a:latin typeface="黑体" panose="02010609060101010101" pitchFamily="49" charset="-122"/>
                <a:ea typeface="黑体" panose="02010609060101010101" pitchFamily="49" charset="-122"/>
              </a:rPr>
              <a:t>不同引导方向的动作电位观察与记录：</a:t>
            </a:r>
            <a:endParaRPr lang="en-US" altLang="zh-CN" sz="2400" b="1" dirty="0">
              <a:solidFill>
                <a:srgbClr val="000099"/>
              </a:solidFill>
              <a:latin typeface="黑体" panose="02010609060101010101" pitchFamily="49" charset="-122"/>
              <a:ea typeface="黑体" panose="02010609060101010101" pitchFamily="49" charset="-122"/>
            </a:endParaRPr>
          </a:p>
          <a:p>
            <a:pPr lvl="1" algn="just" eaLnBrk="1" hangingPunct="1">
              <a:lnSpc>
                <a:spcPct val="120000"/>
              </a:lnSpc>
              <a:defRPr/>
            </a:pPr>
            <a:r>
              <a:rPr lang="zh-CN" altLang="en-US" b="1" dirty="0">
                <a:latin typeface="黑体" panose="02010609060101010101" pitchFamily="49" charset="-122"/>
                <a:ea typeface="黑体" panose="02010609060101010101" pitchFamily="49" charset="-122"/>
              </a:rPr>
              <a:t>调换引导电极（“</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”极）的位置，观察动作电位波形有无变化，改变标本放置位置后，波形有无变化。保存曲线。</a:t>
            </a:r>
            <a:endParaRPr lang="en-US" altLang="zh-CN" b="1" dirty="0">
              <a:latin typeface="黑体" panose="02010609060101010101" pitchFamily="49" charset="-122"/>
              <a:ea typeface="黑体" panose="02010609060101010101" pitchFamily="49" charset="-122"/>
            </a:endParaRPr>
          </a:p>
          <a:p>
            <a:pPr algn="just" eaLnBrk="1" hangingPunct="1">
              <a:lnSpc>
                <a:spcPct val="120000"/>
              </a:lnSpc>
              <a:defRPr/>
            </a:pPr>
            <a:r>
              <a:rPr lang="zh-CN" altLang="en-US" sz="2400" b="1" dirty="0">
                <a:latin typeface="黑体" panose="02010609060101010101" pitchFamily="49" charset="-122"/>
                <a:ea typeface="黑体" panose="02010609060101010101" pitchFamily="49" charset="-122"/>
              </a:rPr>
              <a:t> </a:t>
            </a:r>
            <a:r>
              <a:rPr lang="zh-CN" altLang="en-US" sz="2400" b="1" dirty="0">
                <a:solidFill>
                  <a:srgbClr val="000099"/>
                </a:solidFill>
                <a:latin typeface="黑体" panose="02010609060101010101" pitchFamily="49" charset="-122"/>
                <a:ea typeface="黑体" panose="02010609060101010101" pitchFamily="49" charset="-122"/>
              </a:rPr>
              <a:t>单相动作电位观察与记录：</a:t>
            </a:r>
            <a:endParaRPr lang="en-US" altLang="zh-CN" sz="2400" b="1" dirty="0">
              <a:solidFill>
                <a:srgbClr val="000099"/>
              </a:solidFill>
              <a:latin typeface="黑体" panose="02010609060101010101" pitchFamily="49" charset="-122"/>
              <a:ea typeface="黑体" panose="02010609060101010101" pitchFamily="49" charset="-122"/>
            </a:endParaRPr>
          </a:p>
          <a:p>
            <a:pPr marL="557213" lvl="1" indent="-214313" algn="just">
              <a:lnSpc>
                <a:spcPct val="120000"/>
              </a:lnSpc>
              <a:defRPr/>
            </a:pPr>
            <a:r>
              <a:rPr lang="zh-CN" altLang="en-US" b="1" dirty="0">
                <a:latin typeface="黑体" panose="02010609060101010101" pitchFamily="49" charset="-122"/>
                <a:ea typeface="黑体" panose="02010609060101010101" pitchFamily="49" charset="-122"/>
              </a:rPr>
              <a:t>用镊子将两引导电极（＋，－）之间的神经夹伤或剪断，观察动作电位变化。</a:t>
            </a:r>
          </a:p>
        </p:txBody>
      </p:sp>
      <p:sp>
        <p:nvSpPr>
          <p:cNvPr id="2" name="标题 1"/>
          <p:cNvSpPr>
            <a:spLocks noGrp="1"/>
          </p:cNvSpPr>
          <p:nvPr>
            <p:ph type="title"/>
          </p:nvPr>
        </p:nvSpPr>
        <p:spPr>
          <a:xfrm>
            <a:off x="600573" y="475713"/>
            <a:ext cx="4400309" cy="726922"/>
          </a:xfrm>
          <a:noFill/>
        </p:spPr>
        <p:txBody>
          <a:bodyPr>
            <a:noAutofit/>
          </a:bodyPr>
          <a:lstStyle/>
          <a:p>
            <a:pPr>
              <a:defRPr/>
            </a:pPr>
            <a:r>
              <a:rPr lang="zh-CN" altLang="en-US" sz="2800" b="1" dirty="0">
                <a:solidFill>
                  <a:srgbClr val="993366"/>
                </a:solidFill>
                <a:effectLst/>
                <a:latin typeface="黑体" panose="02010609060101010101" pitchFamily="49" charset="-122"/>
                <a:ea typeface="黑体" panose="02010609060101010101" pitchFamily="49" charset="-122"/>
              </a:rPr>
              <a:t>选作实验内容</a:t>
            </a:r>
          </a:p>
        </p:txBody>
      </p:sp>
    </p:spTree>
    <p:extLst>
      <p:ext uri="{BB962C8B-B14F-4D97-AF65-F5344CB8AC3E}">
        <p14:creationId xmlns:p14="http://schemas.microsoft.com/office/powerpoint/2010/main" val="483306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4294967295"/>
          </p:nvPr>
        </p:nvSpPr>
        <p:spPr>
          <a:xfrm>
            <a:off x="2217386" y="3963416"/>
            <a:ext cx="5238750" cy="2457931"/>
          </a:xfrm>
        </p:spPr>
        <p:txBody>
          <a:bodyPr>
            <a:noAutofit/>
          </a:bodyPr>
          <a:lstStyle/>
          <a:p>
            <a:pPr>
              <a:lnSpc>
                <a:spcPct val="90000"/>
              </a:lnSpc>
              <a:spcBef>
                <a:spcPct val="50000"/>
              </a:spcBef>
            </a:pPr>
            <a:r>
              <a:rPr lang="zh-CN" altLang="en-US" sz="2400" b="1" dirty="0">
                <a:latin typeface="黑体" panose="02010609060101010101" pitchFamily="49" charset="-122"/>
                <a:ea typeface="黑体" panose="02010609060101010101" pitchFamily="49" charset="-122"/>
              </a:rPr>
              <a:t>坐骨神经的剥离技术</a:t>
            </a:r>
          </a:p>
          <a:p>
            <a:pPr eaLnBrk="1" hangingPunct="1">
              <a:lnSpc>
                <a:spcPct val="90000"/>
              </a:lnSpc>
              <a:spcBef>
                <a:spcPct val="50000"/>
              </a:spcBef>
            </a:pPr>
            <a:r>
              <a:rPr lang="zh-CN" altLang="en-US" sz="2400" b="1" dirty="0">
                <a:latin typeface="黑体" panose="02010609060101010101" pitchFamily="49" charset="-122"/>
                <a:ea typeface="黑体" panose="02010609060101010101" pitchFamily="49" charset="-122"/>
              </a:rPr>
              <a:t>标本与仪器的连接</a:t>
            </a:r>
          </a:p>
          <a:p>
            <a:pPr eaLnBrk="1" hangingPunct="1">
              <a:lnSpc>
                <a:spcPct val="90000"/>
              </a:lnSpc>
              <a:spcBef>
                <a:spcPct val="50000"/>
              </a:spcBef>
            </a:pPr>
            <a:r>
              <a:rPr lang="zh-CN" altLang="en-US" sz="2400" b="1" dirty="0">
                <a:latin typeface="黑体" panose="02010609060101010101" pitchFamily="49" charset="-122"/>
                <a:ea typeface="黑体" panose="02010609060101010101" pitchFamily="49" charset="-122"/>
              </a:rPr>
              <a:t>刺激强度与频率的选择</a:t>
            </a:r>
            <a:endParaRPr lang="en-US" altLang="zh-CN" sz="2400" b="1" dirty="0">
              <a:latin typeface="黑体" panose="02010609060101010101" pitchFamily="49" charset="-122"/>
              <a:ea typeface="黑体" panose="02010609060101010101" pitchFamily="49" charset="-122"/>
            </a:endParaRPr>
          </a:p>
          <a:p>
            <a:pPr>
              <a:spcBef>
                <a:spcPct val="50000"/>
              </a:spcBef>
            </a:pPr>
            <a:r>
              <a:rPr lang="zh-CN" altLang="en-US" sz="2400" b="1" dirty="0">
                <a:latin typeface="黑体" panose="02010609060101010101" pitchFamily="49" charset="-122"/>
                <a:ea typeface="黑体" panose="02010609060101010101" pitchFamily="49" charset="-122"/>
              </a:rPr>
              <a:t>曲线的记录与保存</a:t>
            </a:r>
          </a:p>
          <a:p>
            <a:pPr eaLnBrk="1" hangingPunct="1">
              <a:lnSpc>
                <a:spcPct val="90000"/>
              </a:lnSpc>
              <a:spcBef>
                <a:spcPct val="50000"/>
              </a:spcBef>
            </a:pPr>
            <a:endParaRPr lang="zh-CN" altLang="en-US" sz="2400" b="1" dirty="0">
              <a:latin typeface="黑体" panose="02010609060101010101" pitchFamily="49" charset="-122"/>
              <a:ea typeface="黑体" panose="02010609060101010101" pitchFamily="49" charset="-122"/>
            </a:endParaRPr>
          </a:p>
        </p:txBody>
      </p:sp>
      <p:sp>
        <p:nvSpPr>
          <p:cNvPr id="28675" name="TextBox 3"/>
          <p:cNvSpPr txBox="1">
            <a:spLocks noChangeArrowheads="1"/>
          </p:cNvSpPr>
          <p:nvPr/>
        </p:nvSpPr>
        <p:spPr bwMode="auto">
          <a:xfrm>
            <a:off x="923334" y="507211"/>
            <a:ext cx="4572085" cy="523220"/>
          </a:xfrm>
          <a:prstGeom prst="rect">
            <a:avLst/>
          </a:prstGeom>
          <a:noFill/>
          <a:ln>
            <a:noFill/>
          </a:ln>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en-US" altLang="zh-CN" sz="2800" b="1" dirty="0">
                <a:solidFill>
                  <a:srgbClr val="3A22C8"/>
                </a:solidFill>
                <a:latin typeface="Arial" panose="020B0604020202020204" pitchFamily="34" charset="0"/>
                <a:ea typeface="黑体" panose="02010609060101010101" pitchFamily="49" charset="-122"/>
                <a:cs typeface="Arial" panose="020B0604020202020204" pitchFamily="34" charset="0"/>
              </a:rPr>
              <a:t>V</a:t>
            </a:r>
            <a:r>
              <a:rPr lang="en-US" altLang="zh-CN" sz="2800" b="1" dirty="0">
                <a:solidFill>
                  <a:srgbClr val="3A22C8"/>
                </a:solidFill>
                <a:latin typeface="黑体" panose="02010609060101010101" pitchFamily="49" charset="-122"/>
                <a:ea typeface="黑体" panose="02010609060101010101" pitchFamily="49" charset="-122"/>
              </a:rPr>
              <a:t> </a:t>
            </a:r>
            <a:r>
              <a:rPr lang="zh-CN" altLang="en-US" sz="2800" b="1" dirty="0">
                <a:solidFill>
                  <a:srgbClr val="3A22C8"/>
                </a:solidFill>
                <a:latin typeface="黑体" panose="02010609060101010101" pitchFamily="49" charset="-122"/>
                <a:ea typeface="黑体" panose="02010609060101010101" pitchFamily="49" charset="-122"/>
              </a:rPr>
              <a:t>本实验需掌握的实验技术</a:t>
            </a:r>
          </a:p>
        </p:txBody>
      </p:sp>
      <p:sp>
        <p:nvSpPr>
          <p:cNvPr id="6" name="Rectangle 3"/>
          <p:cNvSpPr txBox="1">
            <a:spLocks noChangeArrowheads="1"/>
          </p:cNvSpPr>
          <p:nvPr/>
        </p:nvSpPr>
        <p:spPr>
          <a:xfrm>
            <a:off x="2217386" y="1164082"/>
            <a:ext cx="6095141" cy="1620180"/>
          </a:xfrm>
          <a:prstGeom prst="rect">
            <a:avLst/>
          </a:prstGeom>
        </p:spPr>
        <p:txBody>
          <a:bodyPr>
            <a:noAutofit/>
          </a:bodyPr>
          <a:lstStyle/>
          <a:p>
            <a:pPr marL="257175" indent="-257175">
              <a:lnSpc>
                <a:spcPct val="110000"/>
              </a:lnSpc>
              <a:buClr>
                <a:schemeClr val="folHlink"/>
              </a:buClr>
              <a:buSzPct val="60000"/>
              <a:buFont typeface="Wingdings" pitchFamily="2" charset="2"/>
              <a:buChar char="n"/>
              <a:defRPr/>
            </a:pPr>
            <a:r>
              <a:rPr lang="zh-CN" altLang="en-US" sz="2400" b="1" kern="0" dirty="0">
                <a:latin typeface="黑体" panose="02010609060101010101" pitchFamily="49" charset="-122"/>
                <a:ea typeface="黑体" panose="02010609060101010101" pitchFamily="49" charset="-122"/>
              </a:rPr>
              <a:t>常用手术器械的正确使用</a:t>
            </a:r>
          </a:p>
          <a:p>
            <a:pPr marL="257175" indent="-257175">
              <a:lnSpc>
                <a:spcPct val="110000"/>
              </a:lnSpc>
              <a:buClr>
                <a:schemeClr val="folHlink"/>
              </a:buClr>
              <a:buSzPct val="60000"/>
              <a:buFont typeface="Wingdings" pitchFamily="2" charset="2"/>
              <a:buChar char="n"/>
              <a:defRPr/>
            </a:pPr>
            <a:r>
              <a:rPr lang="zh-CN" altLang="en-US" sz="2400" b="1" kern="0" dirty="0">
                <a:latin typeface="黑体" panose="02010609060101010101" pitchFamily="49" charset="-122"/>
                <a:ea typeface="黑体" panose="02010609060101010101" pitchFamily="49" charset="-122"/>
              </a:rPr>
              <a:t>牛蛙坐骨神经分离技术</a:t>
            </a:r>
            <a:endParaRPr lang="en-US" altLang="zh-CN" sz="2400" b="1" kern="0" dirty="0">
              <a:latin typeface="黑体" panose="02010609060101010101" pitchFamily="49" charset="-122"/>
              <a:ea typeface="黑体" panose="02010609060101010101" pitchFamily="49" charset="-122"/>
            </a:endParaRPr>
          </a:p>
          <a:p>
            <a:pPr marL="257175" indent="-257175">
              <a:lnSpc>
                <a:spcPct val="110000"/>
              </a:lnSpc>
              <a:buClr>
                <a:schemeClr val="folHlink"/>
              </a:buClr>
              <a:buSzPct val="60000"/>
              <a:buFont typeface="Wingdings" pitchFamily="2" charset="2"/>
              <a:buChar char="n"/>
              <a:defRPr/>
            </a:pPr>
            <a:r>
              <a:rPr lang="zh-CN" altLang="en-US" sz="2400" b="1" dirty="0">
                <a:latin typeface="黑体" panose="02010609060101010101" pitchFamily="49" charset="-122"/>
                <a:ea typeface="黑体" panose="02010609060101010101" pitchFamily="49" charset="-122"/>
              </a:rPr>
              <a:t>持钳打结法</a:t>
            </a:r>
            <a:endParaRPr lang="en-US" altLang="zh-CN" sz="2400" b="1" kern="0" dirty="0">
              <a:latin typeface="黑体" panose="02010609060101010101" pitchFamily="49" charset="-122"/>
              <a:ea typeface="黑体" panose="02010609060101010101" pitchFamily="49" charset="-122"/>
            </a:endParaRPr>
          </a:p>
          <a:p>
            <a:pPr marL="257175" indent="-257175">
              <a:lnSpc>
                <a:spcPct val="110000"/>
              </a:lnSpc>
              <a:buClr>
                <a:schemeClr val="folHlink"/>
              </a:buClr>
              <a:buSzPct val="60000"/>
              <a:buFont typeface="Wingdings" pitchFamily="2" charset="2"/>
              <a:buChar char="n"/>
              <a:defRPr/>
            </a:pPr>
            <a:r>
              <a:rPr lang="zh-CN" altLang="en-US" sz="2400" b="1" dirty="0">
                <a:latin typeface="黑体" panose="02010609060101010101" pitchFamily="49" charset="-122"/>
                <a:ea typeface="黑体" panose="02010609060101010101" pitchFamily="49" charset="-122"/>
              </a:rPr>
              <a:t>生物信号采集处理系统及其软件的使用</a:t>
            </a:r>
            <a:endParaRPr lang="en-US" altLang="zh-CN" sz="2400" b="1" dirty="0">
              <a:latin typeface="黑体" panose="02010609060101010101" pitchFamily="49" charset="-122"/>
              <a:ea typeface="黑体" panose="02010609060101010101" pitchFamily="49" charset="-122"/>
            </a:endParaRPr>
          </a:p>
        </p:txBody>
      </p:sp>
      <p:sp>
        <p:nvSpPr>
          <p:cNvPr id="28677" name="TextBox 3"/>
          <p:cNvSpPr txBox="1">
            <a:spLocks noChangeArrowheads="1"/>
          </p:cNvSpPr>
          <p:nvPr/>
        </p:nvSpPr>
        <p:spPr bwMode="auto">
          <a:xfrm>
            <a:off x="932397" y="3322065"/>
            <a:ext cx="2146742" cy="523220"/>
          </a:xfrm>
          <a:prstGeom prst="rect">
            <a:avLst/>
          </a:prstGeom>
          <a:noFill/>
          <a:ln>
            <a:noFill/>
          </a:ln>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en-US" altLang="zh-CN" sz="2800" b="1" dirty="0">
                <a:solidFill>
                  <a:srgbClr val="3A22C8"/>
                </a:solidFill>
                <a:latin typeface="Arial" panose="020B0604020202020204" pitchFamily="34" charset="0"/>
                <a:ea typeface="黑体" panose="02010609060101010101" pitchFamily="49" charset="-122"/>
                <a:cs typeface="Arial" panose="020B0604020202020204" pitchFamily="34" charset="0"/>
              </a:rPr>
              <a:t>VI</a:t>
            </a:r>
            <a:r>
              <a:rPr lang="en-US" altLang="zh-CN" sz="2800" b="1" dirty="0">
                <a:solidFill>
                  <a:srgbClr val="3A22C8"/>
                </a:solidFill>
                <a:latin typeface="黑体" panose="02010609060101010101" pitchFamily="49" charset="-122"/>
                <a:ea typeface="黑体" panose="02010609060101010101" pitchFamily="49" charset="-122"/>
              </a:rPr>
              <a:t> </a:t>
            </a:r>
            <a:r>
              <a:rPr lang="zh-CN" altLang="en-US" sz="2800" b="1" dirty="0">
                <a:solidFill>
                  <a:srgbClr val="3A22C8"/>
                </a:solidFill>
                <a:latin typeface="黑体" panose="02010609060101010101" pitchFamily="49" charset="-122"/>
                <a:ea typeface="黑体" panose="02010609060101010101" pitchFamily="49" charset="-122"/>
              </a:rPr>
              <a:t>关键技术</a:t>
            </a:r>
          </a:p>
        </p:txBody>
      </p:sp>
    </p:spTree>
    <p:extLst>
      <p:ext uri="{BB962C8B-B14F-4D97-AF65-F5344CB8AC3E}">
        <p14:creationId xmlns:p14="http://schemas.microsoft.com/office/powerpoint/2010/main" val="19310707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P spid="2867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277402" y="309830"/>
            <a:ext cx="3929063" cy="703263"/>
          </a:xfrm>
          <a:noFill/>
        </p:spPr>
        <p:txBody>
          <a:bodyPr>
            <a:noAutofit/>
          </a:bodyPr>
          <a:lstStyle/>
          <a:p>
            <a:pPr>
              <a:defRPr/>
            </a:pPr>
            <a:r>
              <a:rPr lang="en-US" altLang="zh-CN" sz="2800" b="1" dirty="0">
                <a:solidFill>
                  <a:srgbClr val="3A22C8"/>
                </a:solidFill>
                <a:effectLst/>
                <a:latin typeface="Arial" panose="020B0604020202020204" pitchFamily="34" charset="0"/>
                <a:ea typeface="黑体" panose="02010609060101010101" pitchFamily="49" charset="-122"/>
                <a:cs typeface="Arial" panose="020B0604020202020204" pitchFamily="34" charset="0"/>
              </a:rPr>
              <a:t>VII</a:t>
            </a:r>
            <a:r>
              <a:rPr lang="en-US" altLang="zh-CN" sz="2800" b="1" dirty="0">
                <a:solidFill>
                  <a:srgbClr val="3A22C8"/>
                </a:solidFill>
                <a:effectLst/>
                <a:latin typeface="黑体" panose="02010609060101010101" pitchFamily="49" charset="-122"/>
                <a:ea typeface="黑体" panose="02010609060101010101" pitchFamily="49" charset="-122"/>
              </a:rPr>
              <a:t> </a:t>
            </a:r>
            <a:r>
              <a:rPr lang="zh-CN" altLang="en-US" sz="2800" b="1" dirty="0">
                <a:solidFill>
                  <a:srgbClr val="3A22C8"/>
                </a:solidFill>
                <a:effectLst/>
                <a:latin typeface="黑体" panose="02010609060101010101" pitchFamily="49" charset="-122"/>
                <a:ea typeface="黑体" panose="02010609060101010101" pitchFamily="49" charset="-122"/>
              </a:rPr>
              <a:t>注意事项</a:t>
            </a:r>
          </a:p>
        </p:txBody>
      </p:sp>
      <p:sp>
        <p:nvSpPr>
          <p:cNvPr id="29699" name="Text Box 3"/>
          <p:cNvSpPr>
            <a:spLocks noGrp="1" noChangeArrowheads="1"/>
          </p:cNvSpPr>
          <p:nvPr>
            <p:ph idx="4294967295"/>
          </p:nvPr>
        </p:nvSpPr>
        <p:spPr>
          <a:xfrm>
            <a:off x="164387" y="1218272"/>
            <a:ext cx="8244118" cy="4721225"/>
          </a:xfrm>
          <a:noFill/>
        </p:spPr>
        <p:txBody>
          <a:bodyPr>
            <a:noAutofit/>
          </a:bodyPr>
          <a:lstStyle/>
          <a:p>
            <a:pPr algn="just">
              <a:lnSpc>
                <a:spcPct val="100000"/>
              </a:lnSpc>
              <a:spcBef>
                <a:spcPts val="450"/>
              </a:spcBef>
            </a:pPr>
            <a:r>
              <a:rPr lang="zh-CN" altLang="en-US" sz="2000" b="1" dirty="0">
                <a:latin typeface="黑体" panose="02010609060101010101" pitchFamily="49" charset="-122"/>
                <a:ea typeface="黑体" panose="02010609060101010101" pitchFamily="49" charset="-122"/>
              </a:rPr>
              <a:t>在制备标本时，</a:t>
            </a:r>
            <a:r>
              <a:rPr lang="zh-CN" altLang="en-US" sz="2000" b="1" dirty="0">
                <a:solidFill>
                  <a:srgbClr val="9900FF"/>
                </a:solidFill>
                <a:latin typeface="黑体" panose="02010609060101010101" pitchFamily="49" charset="-122"/>
                <a:ea typeface="黑体" panose="02010609060101010101" pitchFamily="49" charset="-122"/>
              </a:rPr>
              <a:t>避免过度牵拉</a:t>
            </a:r>
            <a:r>
              <a:rPr lang="zh-CN" altLang="en-US" sz="2000" b="1" dirty="0">
                <a:latin typeface="黑体" panose="02010609060101010101" pitchFamily="49" charset="-122"/>
                <a:ea typeface="黑体" panose="02010609060101010101" pitchFamily="49" charset="-122"/>
              </a:rPr>
              <a:t>神经，不可用手或金属器械触碰神经干。</a:t>
            </a:r>
          </a:p>
          <a:p>
            <a:pPr algn="just">
              <a:lnSpc>
                <a:spcPct val="100000"/>
              </a:lnSpc>
              <a:spcBef>
                <a:spcPts val="450"/>
              </a:spcBef>
            </a:pPr>
            <a:r>
              <a:rPr lang="zh-CN" altLang="en-US" sz="2000" b="1" dirty="0">
                <a:latin typeface="黑体" panose="02010609060101010101" pitchFamily="49" charset="-122"/>
                <a:ea typeface="黑体" panose="02010609060101010101" pitchFamily="49" charset="-122"/>
              </a:rPr>
              <a:t>避免动物皮肤</a:t>
            </a:r>
            <a:r>
              <a:rPr lang="zh-CN" altLang="en-US" sz="2000" b="1" dirty="0">
                <a:solidFill>
                  <a:srgbClr val="9900FF"/>
                </a:solidFill>
                <a:latin typeface="黑体" panose="02010609060101010101" pitchFamily="49" charset="-122"/>
                <a:ea typeface="黑体" panose="02010609060101010101" pitchFamily="49" charset="-122"/>
              </a:rPr>
              <a:t>分泌物</a:t>
            </a:r>
            <a:r>
              <a:rPr lang="zh-CN" altLang="en-US" sz="2000" b="1" dirty="0">
                <a:latin typeface="黑体" panose="02010609060101010101" pitchFamily="49" charset="-122"/>
                <a:ea typeface="黑体" panose="02010609060101010101" pitchFamily="49" charset="-122"/>
              </a:rPr>
              <a:t>（体液、血液等）污染神经和肌肉，也不要用水冲洗，以免影响组织机能。神经周围的结缔组织要剥离干净。</a:t>
            </a:r>
          </a:p>
          <a:p>
            <a:pPr algn="just">
              <a:lnSpc>
                <a:spcPct val="100000"/>
              </a:lnSpc>
              <a:spcBef>
                <a:spcPts val="450"/>
              </a:spcBef>
            </a:pPr>
            <a:r>
              <a:rPr lang="zh-CN" altLang="en-US" sz="2000" b="1" dirty="0">
                <a:latin typeface="黑体" panose="02010609060101010101" pitchFamily="49" charset="-122"/>
                <a:ea typeface="黑体" panose="02010609060101010101" pitchFamily="49" charset="-122"/>
              </a:rPr>
              <a:t>腓肠肌与换能器的连接</a:t>
            </a:r>
            <a:r>
              <a:rPr lang="zh-CN" altLang="en-US" sz="2000" b="1" dirty="0">
                <a:solidFill>
                  <a:srgbClr val="9900FF"/>
                </a:solidFill>
                <a:latin typeface="黑体" panose="02010609060101010101" pitchFamily="49" charset="-122"/>
                <a:ea typeface="黑体" panose="02010609060101010101" pitchFamily="49" charset="-122"/>
              </a:rPr>
              <a:t>松紧适当</a:t>
            </a:r>
            <a:r>
              <a:rPr lang="zh-CN" altLang="en-US" sz="2000" b="1" dirty="0">
                <a:latin typeface="黑体" panose="02010609060101010101" pitchFamily="49" charset="-122"/>
                <a:ea typeface="黑体" panose="02010609060101010101" pitchFamily="49" charset="-122"/>
              </a:rPr>
              <a:t>，连线要垂直。</a:t>
            </a:r>
          </a:p>
          <a:p>
            <a:pPr algn="just">
              <a:lnSpc>
                <a:spcPct val="100000"/>
              </a:lnSpc>
              <a:spcBef>
                <a:spcPts val="450"/>
              </a:spcBef>
            </a:pPr>
            <a:r>
              <a:rPr lang="zh-CN" altLang="en-US" sz="2000" b="1" dirty="0">
                <a:latin typeface="黑体" panose="02010609060101010101" pitchFamily="49" charset="-122"/>
                <a:ea typeface="黑体" panose="02010609060101010101" pitchFamily="49" charset="-122"/>
              </a:rPr>
              <a:t>神经干要伸直，与各电极良好接触，防止弯曲、折叠和粘附。</a:t>
            </a:r>
          </a:p>
          <a:p>
            <a:pPr algn="just">
              <a:lnSpc>
                <a:spcPct val="100000"/>
              </a:lnSpc>
              <a:spcBef>
                <a:spcPts val="450"/>
              </a:spcBef>
            </a:pPr>
            <a:r>
              <a:rPr lang="zh-CN" altLang="en-US" sz="2000" b="1" dirty="0">
                <a:latin typeface="黑体" panose="02010609060101010101" pitchFamily="49" charset="-122"/>
                <a:ea typeface="黑体" panose="02010609060101010101" pitchFamily="49" charset="-122"/>
              </a:rPr>
              <a:t>用刚能使神经干产生最大动作电位的刺激强度刺激神经。以免强度过大，对标本产生难恢复的损伤。</a:t>
            </a:r>
          </a:p>
          <a:p>
            <a:pPr algn="just">
              <a:lnSpc>
                <a:spcPct val="100000"/>
              </a:lnSpc>
              <a:spcBef>
                <a:spcPts val="450"/>
              </a:spcBef>
            </a:pPr>
            <a:r>
              <a:rPr lang="zh-CN" altLang="en-US" sz="2000" b="1" dirty="0">
                <a:latin typeface="黑体" panose="02010609060101010101" pitchFamily="49" charset="-122"/>
                <a:ea typeface="黑体" panose="02010609060101010101" pitchFamily="49" charset="-122"/>
              </a:rPr>
              <a:t>位于刺激电极和记录电极外侧端的神经干及棉线要尽量短，不可与盒底接触，更不要缠绕在电极上。</a:t>
            </a:r>
            <a:endParaRPr lang="en-US" altLang="zh-CN" sz="2000" b="1" dirty="0">
              <a:latin typeface="黑体" panose="02010609060101010101" pitchFamily="49" charset="-122"/>
              <a:ea typeface="黑体" panose="02010609060101010101" pitchFamily="49" charset="-122"/>
            </a:endParaRPr>
          </a:p>
          <a:p>
            <a:pPr algn="just">
              <a:lnSpc>
                <a:spcPct val="100000"/>
              </a:lnSpc>
              <a:spcBef>
                <a:spcPts val="450"/>
              </a:spcBef>
            </a:pPr>
            <a:r>
              <a:rPr lang="zh-CN" altLang="en-US" sz="2000" b="1" dirty="0">
                <a:latin typeface="黑体" panose="02010609060101010101" pitchFamily="49" charset="-122"/>
                <a:ea typeface="黑体" panose="02010609060101010101" pitchFamily="49" charset="-122"/>
              </a:rPr>
              <a:t>每改变一次刺激频率后，应休息</a:t>
            </a:r>
            <a:r>
              <a:rPr lang="en-US" altLang="zh-CN" sz="2000" b="1" dirty="0">
                <a:latin typeface="黑体" panose="02010609060101010101" pitchFamily="49" charset="-122"/>
                <a:ea typeface="黑体" panose="02010609060101010101" pitchFamily="49" charset="-122"/>
              </a:rPr>
              <a:t>0.5~1 min, </a:t>
            </a:r>
            <a:r>
              <a:rPr lang="zh-CN" altLang="en-US" sz="2000" b="1" dirty="0">
                <a:latin typeface="黑体" panose="02010609060101010101" pitchFamily="49" charset="-122"/>
                <a:ea typeface="黑体" panose="02010609060101010101" pitchFamily="49" charset="-122"/>
              </a:rPr>
              <a:t>每次刺激</a:t>
            </a:r>
            <a:r>
              <a:rPr lang="zh-CN" altLang="en-US" sz="2000" b="1" dirty="0">
                <a:solidFill>
                  <a:srgbClr val="9900FF"/>
                </a:solidFill>
                <a:latin typeface="黑体" panose="02010609060101010101" pitchFamily="49" charset="-122"/>
                <a:ea typeface="黑体" panose="02010609060101010101" pitchFamily="49" charset="-122"/>
              </a:rPr>
              <a:t>不要超过</a:t>
            </a:r>
            <a:r>
              <a:rPr lang="en-US" altLang="zh-CN" sz="2000" b="1" dirty="0">
                <a:solidFill>
                  <a:srgbClr val="9900FF"/>
                </a:solidFill>
                <a:latin typeface="黑体" panose="02010609060101010101" pitchFamily="49" charset="-122"/>
                <a:ea typeface="黑体" panose="02010609060101010101" pitchFamily="49" charset="-122"/>
              </a:rPr>
              <a:t>3~4 s</a:t>
            </a:r>
            <a:r>
              <a:rPr lang="zh-CN" altLang="en-US" sz="2000" b="1" dirty="0">
                <a:latin typeface="黑体" panose="02010609060101010101" pitchFamily="49" charset="-122"/>
                <a:ea typeface="黑体" panose="02010609060101010101" pitchFamily="49" charset="-122"/>
              </a:rPr>
              <a:t>，以免标本疲劳。</a:t>
            </a:r>
          </a:p>
          <a:p>
            <a:pPr algn="just">
              <a:lnSpc>
                <a:spcPct val="100000"/>
              </a:lnSpc>
              <a:spcBef>
                <a:spcPts val="450"/>
              </a:spcBef>
            </a:pPr>
            <a:r>
              <a:rPr lang="zh-CN" altLang="en-US" sz="2000" b="1" dirty="0">
                <a:solidFill>
                  <a:srgbClr val="003300"/>
                </a:solidFill>
                <a:latin typeface="黑体" panose="02010609060101010101" pitchFamily="49" charset="-122"/>
                <a:ea typeface="黑体" panose="02010609060101010101" pitchFamily="49" charset="-122"/>
              </a:rPr>
              <a:t>实验过程中应常用任氏液</a:t>
            </a:r>
            <a:r>
              <a:rPr lang="zh-CN" altLang="en-US" sz="2000" b="1" dirty="0">
                <a:solidFill>
                  <a:srgbClr val="9900FF"/>
                </a:solidFill>
                <a:latin typeface="黑体" panose="02010609060101010101" pitchFamily="49" charset="-122"/>
                <a:ea typeface="黑体" panose="02010609060101010101" pitchFamily="49" charset="-122"/>
              </a:rPr>
              <a:t>润湿</a:t>
            </a:r>
            <a:r>
              <a:rPr lang="zh-CN" altLang="en-US" sz="2000" b="1" dirty="0">
                <a:solidFill>
                  <a:srgbClr val="003300"/>
                </a:solidFill>
                <a:latin typeface="黑体" panose="02010609060101010101" pitchFamily="49" charset="-122"/>
                <a:ea typeface="黑体" panose="02010609060101010101" pitchFamily="49" charset="-122"/>
              </a:rPr>
              <a:t>标本，以免影响神经和肌肉活性。</a:t>
            </a:r>
            <a:endParaRPr lang="en-US" altLang="zh-CN" sz="2000" b="1" dirty="0">
              <a:solidFill>
                <a:srgbClr val="003300"/>
              </a:solidFill>
              <a:latin typeface="黑体" panose="02010609060101010101" pitchFamily="49" charset="-122"/>
              <a:ea typeface="黑体" panose="02010609060101010101" pitchFamily="49" charset="-122"/>
            </a:endParaRPr>
          </a:p>
          <a:p>
            <a:pPr algn="just">
              <a:lnSpc>
                <a:spcPct val="100000"/>
              </a:lnSpc>
              <a:spcBef>
                <a:spcPts val="450"/>
              </a:spcBef>
            </a:pPr>
            <a:r>
              <a:rPr lang="zh-CN" altLang="en-US" sz="2000" b="1" dirty="0">
                <a:solidFill>
                  <a:srgbClr val="003300"/>
                </a:solidFill>
                <a:latin typeface="黑体" panose="02010609060101010101" pitchFamily="49" charset="-122"/>
                <a:ea typeface="黑体" panose="02010609060101010101" pitchFamily="49" charset="-122"/>
              </a:rPr>
              <a:t>实验要迅速，以免时间过长影响标本活性（兴奋性）。</a:t>
            </a:r>
          </a:p>
        </p:txBody>
      </p:sp>
    </p:spTree>
    <p:extLst>
      <p:ext uri="{BB962C8B-B14F-4D97-AF65-F5344CB8AC3E}">
        <p14:creationId xmlns:p14="http://schemas.microsoft.com/office/powerpoint/2010/main" val="368968735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272587" y="737709"/>
            <a:ext cx="6200132" cy="4742822"/>
          </a:xfrm>
          <a:prstGeom prst="rect">
            <a:avLst/>
          </a:prstGeom>
          <a:noFill/>
          <a:ln>
            <a:noFill/>
          </a:ln>
        </p:spPr>
        <p:txBody>
          <a:bodyPr/>
          <a:lstStyle>
            <a:lvl1pPr marL="342900" indent="-342900"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just" eaLnBrk="1" hangingPunct="1">
              <a:spcBef>
                <a:spcPct val="50000"/>
              </a:spcBef>
              <a:buFontTx/>
              <a:buChar char="•"/>
              <a:defRPr/>
            </a:pPr>
            <a:r>
              <a:rPr lang="zh-CN" altLang="en-US" sz="2400" b="1" dirty="0">
                <a:latin typeface="黑体" panose="02010609060101010101" pitchFamily="49" charset="-122"/>
                <a:ea typeface="黑体" panose="02010609060101010101" pitchFamily="49" charset="-122"/>
              </a:rPr>
              <a:t>神经兴奋的标志是产生动作电位，每条神经纤维动作电位的产生都遵守“</a:t>
            </a:r>
            <a:r>
              <a:rPr lang="zh-CN" altLang="en-US" sz="2400" b="1" dirty="0">
                <a:solidFill>
                  <a:srgbClr val="0033CC"/>
                </a:solidFill>
                <a:latin typeface="黑体" panose="02010609060101010101" pitchFamily="49" charset="-122"/>
                <a:ea typeface="黑体" panose="02010609060101010101" pitchFamily="49" charset="-122"/>
              </a:rPr>
              <a:t>全或无</a:t>
            </a:r>
            <a:r>
              <a:rPr lang="zh-CN" altLang="en-US" sz="2400" b="1" dirty="0">
                <a:latin typeface="黑体" panose="02010609060101010101" pitchFamily="49" charset="-122"/>
                <a:ea typeface="黑体" panose="02010609060101010101" pitchFamily="49" charset="-122"/>
              </a:rPr>
              <a:t>”的方式。</a:t>
            </a:r>
          </a:p>
          <a:p>
            <a:pPr algn="just" eaLnBrk="1" hangingPunct="1">
              <a:spcBef>
                <a:spcPct val="50000"/>
              </a:spcBef>
              <a:buFontTx/>
              <a:buChar char="•"/>
              <a:defRPr/>
            </a:pPr>
            <a:r>
              <a:rPr lang="zh-CN" altLang="en-US" sz="2400" b="1" dirty="0">
                <a:latin typeface="黑体" panose="02010609060101010101" pitchFamily="49" charset="-122"/>
                <a:ea typeface="黑体" panose="02010609060101010101" pitchFamily="49" charset="-122"/>
              </a:rPr>
              <a:t>神经干是由许多兴奋性不同的神经纤维组成的。因此，神经干动作电位记录到的是多个</a:t>
            </a:r>
            <a:r>
              <a:rPr lang="zh-CN" altLang="en-US" sz="2400" b="1" dirty="0">
                <a:solidFill>
                  <a:srgbClr val="0033CC"/>
                </a:solidFill>
                <a:latin typeface="黑体" panose="02010609060101010101" pitchFamily="49" charset="-122"/>
                <a:ea typeface="黑体" panose="02010609060101010101" pitchFamily="49" charset="-122"/>
              </a:rPr>
              <a:t>兴奋阈值、传导速度和振幅</a:t>
            </a:r>
            <a:r>
              <a:rPr lang="zh-CN" altLang="en-US" sz="2400" b="1" dirty="0">
                <a:latin typeface="黑体" panose="02010609060101010101" pitchFamily="49" charset="-122"/>
                <a:ea typeface="黑体" panose="02010609060101010101" pitchFamily="49" charset="-122"/>
              </a:rPr>
              <a:t>各不相同的动作电位的总和，为一个</a:t>
            </a:r>
            <a:r>
              <a:rPr lang="zh-CN" altLang="en-US" sz="2400" b="1" dirty="0">
                <a:solidFill>
                  <a:srgbClr val="9900FF"/>
                </a:solidFill>
                <a:latin typeface="黑体" panose="02010609060101010101" pitchFamily="49" charset="-122"/>
                <a:ea typeface="黑体" panose="02010609060101010101" pitchFamily="49" charset="-122"/>
              </a:rPr>
              <a:t>复合动作电位</a:t>
            </a:r>
            <a:r>
              <a:rPr lang="zh-CN" altLang="en-US" sz="2400" b="1" dirty="0">
                <a:latin typeface="黑体" panose="02010609060101010101" pitchFamily="49" charset="-122"/>
                <a:ea typeface="黑体" panose="02010609060101010101" pitchFamily="49" charset="-122"/>
              </a:rPr>
              <a:t>，不存在严格的阈强度，也不表现为“全或无”的特征。</a:t>
            </a:r>
          </a:p>
          <a:p>
            <a:pPr algn="just" eaLnBrk="1" hangingPunct="1">
              <a:spcBef>
                <a:spcPct val="50000"/>
              </a:spcBef>
              <a:buFontTx/>
              <a:buChar char="•"/>
              <a:defRPr/>
            </a:pPr>
            <a:r>
              <a:rPr lang="zh-CN" altLang="en-US" sz="2400" b="1" dirty="0">
                <a:latin typeface="黑体" panose="02010609060101010101" pitchFamily="49" charset="-122"/>
                <a:ea typeface="黑体" panose="02010609060101010101" pitchFamily="49" charset="-122"/>
              </a:rPr>
              <a:t>在一定范围内神经干动作电位的幅度随刺激强度的增加而增大。</a:t>
            </a:r>
          </a:p>
        </p:txBody>
      </p:sp>
      <p:pic>
        <p:nvPicPr>
          <p:cNvPr id="4" name="Picture 3">
            <a:extLst>
              <a:ext uri="{FF2B5EF4-FFF2-40B4-BE49-F238E27FC236}">
                <a16:creationId xmlns:a16="http://schemas.microsoft.com/office/drawing/2014/main" id="{7432DC85-1485-4A96-848E-1ECA7309B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768" t="21867" r="2199" b="10511"/>
          <a:stretch/>
        </p:blipFill>
        <p:spPr bwMode="auto">
          <a:xfrm>
            <a:off x="6616558" y="932917"/>
            <a:ext cx="2220688" cy="387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6387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11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01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87676" y="442432"/>
            <a:ext cx="4324350" cy="762000"/>
          </a:xfrm>
        </p:spPr>
        <p:txBody>
          <a:bodyPr>
            <a:noAutofit/>
          </a:bodyPr>
          <a:lstStyle/>
          <a:p>
            <a:pPr>
              <a:defRPr/>
            </a:pPr>
            <a:r>
              <a:rPr lang="en-US" altLang="zh-CN" sz="2800" b="1" dirty="0">
                <a:solidFill>
                  <a:srgbClr val="3A22C8"/>
                </a:solidFill>
                <a:effectLst/>
                <a:latin typeface="Arial" panose="020B0604020202020204" pitchFamily="34" charset="0"/>
                <a:ea typeface="黑体" panose="02010609060101010101" pitchFamily="49" charset="-122"/>
                <a:cs typeface="Arial" panose="020B0604020202020204" pitchFamily="34" charset="0"/>
              </a:rPr>
              <a:t>VIII </a:t>
            </a:r>
            <a:r>
              <a:rPr lang="zh-CN" altLang="en-US" sz="2800" b="1" dirty="0">
                <a:solidFill>
                  <a:srgbClr val="3A22C8"/>
                </a:solidFill>
                <a:effectLst/>
                <a:latin typeface="黑体" panose="02010609060101010101" pitchFamily="49" charset="-122"/>
                <a:ea typeface="黑体" panose="02010609060101010101" pitchFamily="49" charset="-122"/>
              </a:rPr>
              <a:t>思考与探索</a:t>
            </a:r>
          </a:p>
        </p:txBody>
      </p:sp>
      <p:sp>
        <p:nvSpPr>
          <p:cNvPr id="30723" name="Rectangle 3"/>
          <p:cNvSpPr>
            <a:spLocks noGrp="1" noChangeArrowheads="1"/>
          </p:cNvSpPr>
          <p:nvPr>
            <p:ph idx="4294967295"/>
          </p:nvPr>
        </p:nvSpPr>
        <p:spPr>
          <a:xfrm>
            <a:off x="287676" y="1439035"/>
            <a:ext cx="8250037" cy="4302125"/>
          </a:xfrm>
        </p:spPr>
        <p:txBody>
          <a:bodyPr>
            <a:noAutofit/>
          </a:bodyPr>
          <a:lstStyle/>
          <a:p>
            <a:pPr algn="just">
              <a:lnSpc>
                <a:spcPct val="110000"/>
              </a:lnSpc>
              <a:spcBef>
                <a:spcPts val="600"/>
              </a:spcBef>
            </a:pPr>
            <a:r>
              <a:rPr lang="zh-CN" altLang="en-US" sz="2400" b="1" dirty="0">
                <a:latin typeface="黑体" panose="02010609060101010101" pitchFamily="49" charset="-122"/>
                <a:ea typeface="黑体" panose="02010609060101010101" pitchFamily="49" charset="-122"/>
              </a:rPr>
              <a:t>制备坐骨神经腓肠肌标本前为什么要完整破坏神经中枢？</a:t>
            </a:r>
            <a:endParaRPr lang="en-US" altLang="zh-CN" sz="2400" b="1" dirty="0">
              <a:latin typeface="黑体" panose="02010609060101010101" pitchFamily="49" charset="-122"/>
              <a:ea typeface="黑体" panose="02010609060101010101" pitchFamily="49" charset="-122"/>
            </a:endParaRPr>
          </a:p>
          <a:p>
            <a:pPr algn="just" eaLnBrk="1" hangingPunct="1">
              <a:lnSpc>
                <a:spcPct val="110000"/>
              </a:lnSpc>
              <a:spcBef>
                <a:spcPts val="600"/>
              </a:spcBef>
            </a:pPr>
            <a:r>
              <a:rPr lang="zh-CN" altLang="en-US" sz="2400" b="1" dirty="0">
                <a:latin typeface="黑体" panose="02010609060101010101" pitchFamily="49" charset="-122"/>
                <a:ea typeface="黑体" panose="02010609060101010101" pitchFamily="49" charset="-122"/>
              </a:rPr>
              <a:t>设计实验观察不同强度的连续刺激对强直收缩形式的影响。</a:t>
            </a:r>
          </a:p>
          <a:p>
            <a:pPr algn="just" eaLnBrk="1" hangingPunct="1">
              <a:lnSpc>
                <a:spcPct val="110000"/>
              </a:lnSpc>
              <a:spcBef>
                <a:spcPts val="600"/>
              </a:spcBef>
            </a:pPr>
            <a:r>
              <a:rPr lang="zh-CN" altLang="en-US" sz="2400" b="1" dirty="0">
                <a:latin typeface="黑体" panose="02010609060101010101" pitchFamily="49" charset="-122"/>
                <a:ea typeface="黑体" panose="02010609060101010101" pitchFamily="49" charset="-122"/>
              </a:rPr>
              <a:t>试设计实验测试腓肠肌的不应期，并与神经干不应期进行比较。</a:t>
            </a:r>
          </a:p>
          <a:p>
            <a:pPr algn="just" eaLnBrk="1" hangingPunct="1">
              <a:lnSpc>
                <a:spcPct val="110000"/>
              </a:lnSpc>
              <a:spcBef>
                <a:spcPts val="600"/>
              </a:spcBef>
            </a:pPr>
            <a:r>
              <a:rPr lang="zh-CN" altLang="en-US" sz="2400" b="1" dirty="0">
                <a:latin typeface="黑体" panose="02010609060101010101" pitchFamily="49" charset="-122"/>
                <a:ea typeface="黑体" panose="02010609060101010101" pitchFamily="49" charset="-122"/>
              </a:rPr>
              <a:t>设计实验，观察刺激腓肠肌与刺激支配腓肠肌的神经其不应期有何不同。</a:t>
            </a:r>
            <a:endParaRPr lang="en-US" altLang="zh-CN" sz="2400" b="1" dirty="0">
              <a:latin typeface="黑体" panose="02010609060101010101" pitchFamily="49" charset="-122"/>
              <a:ea typeface="黑体" panose="02010609060101010101" pitchFamily="49" charset="-122"/>
            </a:endParaRPr>
          </a:p>
          <a:p>
            <a:pPr eaLnBrk="1" hangingPunct="1">
              <a:lnSpc>
                <a:spcPct val="110000"/>
              </a:lnSpc>
              <a:spcBef>
                <a:spcPts val="600"/>
              </a:spcBef>
            </a:pPr>
            <a:r>
              <a:rPr lang="zh-CN" altLang="en-US" sz="2400" b="1" dirty="0">
                <a:latin typeface="黑体" panose="02010609060101010101" pitchFamily="49" charset="-122"/>
                <a:ea typeface="黑体" panose="02010609060101010101" pitchFamily="49" charset="-122"/>
              </a:rPr>
              <a:t>设计实验，观察</a:t>
            </a:r>
            <a:r>
              <a:rPr lang="zh-CN" altLang="en-US" sz="2400" b="1" dirty="0">
                <a:solidFill>
                  <a:srgbClr val="0033CC"/>
                </a:solidFill>
                <a:latin typeface="黑体" panose="02010609060101010101" pitchFamily="49" charset="-122"/>
                <a:ea typeface="黑体" panose="02010609060101010101" pitchFamily="49" charset="-122"/>
              </a:rPr>
              <a:t>其他</a:t>
            </a:r>
            <a:r>
              <a:rPr lang="zh-CN" altLang="en-US" sz="2400" b="1" dirty="0">
                <a:latin typeface="黑体" panose="02010609060101010101" pitchFamily="49" charset="-122"/>
                <a:ea typeface="黑体" panose="02010609060101010101" pitchFamily="49" charset="-122"/>
              </a:rPr>
              <a:t>神经干或神经纤维的传导速度。</a:t>
            </a:r>
          </a:p>
          <a:p>
            <a:pPr eaLnBrk="1" hangingPunct="1">
              <a:lnSpc>
                <a:spcPct val="110000"/>
              </a:lnSpc>
              <a:spcBef>
                <a:spcPts val="600"/>
              </a:spcBef>
            </a:pPr>
            <a:r>
              <a:rPr lang="zh-CN" altLang="en-US" sz="2400" b="1" dirty="0">
                <a:latin typeface="黑体" panose="02010609060101010101" pitchFamily="49" charset="-122"/>
                <a:ea typeface="黑体" panose="02010609060101010101" pitchFamily="49" charset="-122"/>
              </a:rPr>
              <a:t>设计实验，观察</a:t>
            </a:r>
            <a:r>
              <a:rPr lang="zh-CN" altLang="en-US" sz="2400" b="1" dirty="0">
                <a:solidFill>
                  <a:srgbClr val="0033CC"/>
                </a:solidFill>
                <a:latin typeface="黑体" panose="02010609060101010101" pitchFamily="49" charset="-122"/>
                <a:ea typeface="黑体" panose="02010609060101010101" pitchFamily="49" charset="-122"/>
              </a:rPr>
              <a:t>普鲁卡因</a:t>
            </a:r>
            <a:r>
              <a:rPr lang="zh-CN" altLang="en-US" sz="2400" b="1" dirty="0">
                <a:latin typeface="黑体" panose="02010609060101010101" pitchFamily="49" charset="-122"/>
                <a:ea typeface="黑体" panose="02010609060101010101" pitchFamily="49" charset="-122"/>
              </a:rPr>
              <a:t>对不同神经干传导速度的影响。</a:t>
            </a:r>
            <a:endParaRPr lang="en-US" altLang="zh-CN" sz="2400" b="1" dirty="0">
              <a:latin typeface="黑体" panose="02010609060101010101" pitchFamily="49" charset="-122"/>
              <a:ea typeface="黑体" panose="02010609060101010101" pitchFamily="49" charset="-122"/>
            </a:endParaRPr>
          </a:p>
          <a:p>
            <a:pPr algn="just" eaLnBrk="1" hangingPunct="1">
              <a:lnSpc>
                <a:spcPct val="110000"/>
              </a:lnSpc>
              <a:spcBef>
                <a:spcPts val="600"/>
              </a:spcBef>
            </a:pPr>
            <a:r>
              <a:rPr lang="zh-CN" altLang="en-US" sz="2400" b="1" dirty="0">
                <a:latin typeface="黑体" panose="02010609060101010101" pitchFamily="49" charset="-122"/>
                <a:ea typeface="黑体" panose="02010609060101010101" pitchFamily="49" charset="-122"/>
              </a:rPr>
              <a:t>坐骨神经</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腓肠肌标本还能用来做哪些研究？</a:t>
            </a:r>
            <a:endParaRPr lang="en-US" altLang="zh-CN" sz="24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2314191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a:extLst>
              <a:ext uri="{FF2B5EF4-FFF2-40B4-BE49-F238E27FC236}">
                <a16:creationId xmlns:a16="http://schemas.microsoft.com/office/drawing/2014/main" id="{7B3C535E-6A0C-40A1-92B3-85836FF331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19" b="251"/>
          <a:stretch/>
        </p:blipFill>
        <p:spPr bwMode="auto">
          <a:xfrm>
            <a:off x="921684" y="626724"/>
            <a:ext cx="7586751" cy="4764354"/>
          </a:xfrm>
          <a:prstGeom prst="rect">
            <a:avLst/>
          </a:prstGeom>
          <a:solidFill>
            <a:srgbClr val="FFFFFF"/>
          </a:solidFill>
        </p:spPr>
      </p:pic>
      <p:sp>
        <p:nvSpPr>
          <p:cNvPr id="4" name="文本框 3">
            <a:extLst>
              <a:ext uri="{FF2B5EF4-FFF2-40B4-BE49-F238E27FC236}">
                <a16:creationId xmlns:a16="http://schemas.microsoft.com/office/drawing/2014/main" id="{87D536A7-B62D-493A-8174-674D80BEE6BB}"/>
              </a:ext>
            </a:extLst>
          </p:cNvPr>
          <p:cNvSpPr txBox="1"/>
          <p:nvPr/>
        </p:nvSpPr>
        <p:spPr>
          <a:xfrm>
            <a:off x="4047859" y="5833622"/>
            <a:ext cx="2040943" cy="461665"/>
          </a:xfrm>
          <a:prstGeom prst="rect">
            <a:avLst/>
          </a:prstGeom>
          <a:noFill/>
        </p:spPr>
        <p:txBody>
          <a:bodyPr wrap="none" rtlCol="0">
            <a:spAutoFit/>
          </a:bodyPr>
          <a:lstStyle/>
          <a:p>
            <a:r>
              <a:rPr lang="zh-CN" altLang="en-US" sz="2400" b="1" dirty="0">
                <a:latin typeface="黑体" panose="02010609060101010101" pitchFamily="49" charset="-122"/>
                <a:ea typeface="黑体" panose="02010609060101010101" pitchFamily="49" charset="-122"/>
              </a:rPr>
              <a:t>双相动作电位</a:t>
            </a:r>
          </a:p>
        </p:txBody>
      </p:sp>
      <p:sp>
        <p:nvSpPr>
          <p:cNvPr id="3" name="文本框 2">
            <a:extLst>
              <a:ext uri="{FF2B5EF4-FFF2-40B4-BE49-F238E27FC236}">
                <a16:creationId xmlns:a16="http://schemas.microsoft.com/office/drawing/2014/main" id="{2008A1CE-D6A4-C1A2-AA90-A7C7847CFFE9}"/>
              </a:ext>
            </a:extLst>
          </p:cNvPr>
          <p:cNvSpPr txBox="1"/>
          <p:nvPr/>
        </p:nvSpPr>
        <p:spPr>
          <a:xfrm flipH="1">
            <a:off x="413991" y="1477854"/>
            <a:ext cx="513234" cy="348867"/>
          </a:xfrm>
          <a:prstGeom prst="rect">
            <a:avLst/>
          </a:prstGeom>
          <a:noFill/>
        </p:spPr>
        <p:txBody>
          <a:bodyPr wrap="square" rtlCol="0">
            <a:spAutoFit/>
          </a:bodyPr>
          <a:lstStyle/>
          <a:p>
            <a:r>
              <a:rPr lang="en-US" altLang="zh-CN" sz="1600" dirty="0"/>
              <a:t>1</a:t>
            </a:r>
            <a:endParaRPr lang="zh-CN" altLang="en-US" sz="1600" dirty="0"/>
          </a:p>
        </p:txBody>
      </p:sp>
      <p:sp>
        <p:nvSpPr>
          <p:cNvPr id="5" name="文本框 4">
            <a:extLst>
              <a:ext uri="{FF2B5EF4-FFF2-40B4-BE49-F238E27FC236}">
                <a16:creationId xmlns:a16="http://schemas.microsoft.com/office/drawing/2014/main" id="{F94DBE74-DE5A-2DE5-D6B1-9AFC7D572AB3}"/>
              </a:ext>
            </a:extLst>
          </p:cNvPr>
          <p:cNvSpPr txBox="1"/>
          <p:nvPr/>
        </p:nvSpPr>
        <p:spPr>
          <a:xfrm flipH="1">
            <a:off x="413991" y="2334729"/>
            <a:ext cx="513234" cy="348867"/>
          </a:xfrm>
          <a:prstGeom prst="rect">
            <a:avLst/>
          </a:prstGeom>
          <a:noFill/>
        </p:spPr>
        <p:txBody>
          <a:bodyPr wrap="square" rtlCol="0">
            <a:spAutoFit/>
          </a:bodyPr>
          <a:lstStyle/>
          <a:p>
            <a:r>
              <a:rPr lang="en-US" altLang="zh-CN" sz="1600" dirty="0"/>
              <a:t>2</a:t>
            </a:r>
            <a:endParaRPr lang="zh-CN" altLang="en-US" sz="1600" dirty="0"/>
          </a:p>
        </p:txBody>
      </p:sp>
      <p:sp>
        <p:nvSpPr>
          <p:cNvPr id="8" name="文本框 7">
            <a:extLst>
              <a:ext uri="{FF2B5EF4-FFF2-40B4-BE49-F238E27FC236}">
                <a16:creationId xmlns:a16="http://schemas.microsoft.com/office/drawing/2014/main" id="{39004F75-2E06-288C-8CA6-7DCB08A23B72}"/>
              </a:ext>
            </a:extLst>
          </p:cNvPr>
          <p:cNvSpPr txBox="1"/>
          <p:nvPr/>
        </p:nvSpPr>
        <p:spPr>
          <a:xfrm flipH="1">
            <a:off x="408450" y="3244265"/>
            <a:ext cx="513234" cy="348867"/>
          </a:xfrm>
          <a:prstGeom prst="rect">
            <a:avLst/>
          </a:prstGeom>
          <a:noFill/>
        </p:spPr>
        <p:txBody>
          <a:bodyPr wrap="square" rtlCol="0">
            <a:spAutoFit/>
          </a:bodyPr>
          <a:lstStyle/>
          <a:p>
            <a:r>
              <a:rPr lang="en-US" altLang="zh-CN" sz="1600" dirty="0"/>
              <a:t>3</a:t>
            </a:r>
            <a:endParaRPr lang="zh-CN" altLang="en-US" sz="1600" dirty="0"/>
          </a:p>
        </p:txBody>
      </p:sp>
      <p:sp>
        <p:nvSpPr>
          <p:cNvPr id="9" name="文本框 8">
            <a:extLst>
              <a:ext uri="{FF2B5EF4-FFF2-40B4-BE49-F238E27FC236}">
                <a16:creationId xmlns:a16="http://schemas.microsoft.com/office/drawing/2014/main" id="{6B149F76-AED6-41D5-82D6-892EEBB9D7FC}"/>
              </a:ext>
            </a:extLst>
          </p:cNvPr>
          <p:cNvSpPr txBox="1"/>
          <p:nvPr/>
        </p:nvSpPr>
        <p:spPr>
          <a:xfrm flipH="1">
            <a:off x="408450" y="4188803"/>
            <a:ext cx="513234" cy="348867"/>
          </a:xfrm>
          <a:prstGeom prst="rect">
            <a:avLst/>
          </a:prstGeom>
          <a:noFill/>
        </p:spPr>
        <p:txBody>
          <a:bodyPr wrap="square" rtlCol="0">
            <a:spAutoFit/>
          </a:bodyPr>
          <a:lstStyle/>
          <a:p>
            <a:r>
              <a:rPr lang="en-US" altLang="zh-CN" sz="1600" dirty="0"/>
              <a:t>4</a:t>
            </a:r>
            <a:endParaRPr lang="zh-CN" altLang="en-US" sz="1600" dirty="0"/>
          </a:p>
        </p:txBody>
      </p:sp>
      <p:sp>
        <p:nvSpPr>
          <p:cNvPr id="10" name="文本框 9">
            <a:extLst>
              <a:ext uri="{FF2B5EF4-FFF2-40B4-BE49-F238E27FC236}">
                <a16:creationId xmlns:a16="http://schemas.microsoft.com/office/drawing/2014/main" id="{B11CCE8D-241E-51EC-D8E5-1B8EC52E78D7}"/>
              </a:ext>
            </a:extLst>
          </p:cNvPr>
          <p:cNvSpPr txBox="1"/>
          <p:nvPr/>
        </p:nvSpPr>
        <p:spPr>
          <a:xfrm flipH="1">
            <a:off x="408450" y="5074504"/>
            <a:ext cx="513234" cy="348867"/>
          </a:xfrm>
          <a:prstGeom prst="rect">
            <a:avLst/>
          </a:prstGeom>
          <a:noFill/>
        </p:spPr>
        <p:txBody>
          <a:bodyPr wrap="square" rtlCol="0">
            <a:spAutoFit/>
          </a:bodyPr>
          <a:lstStyle/>
          <a:p>
            <a:r>
              <a:rPr lang="en-US" altLang="zh-CN" sz="1600" dirty="0"/>
              <a:t>5</a:t>
            </a:r>
            <a:endParaRPr lang="zh-CN" altLang="en-US" sz="1600" dirty="0"/>
          </a:p>
        </p:txBody>
      </p:sp>
      <p:sp>
        <p:nvSpPr>
          <p:cNvPr id="11" name="文本框 10">
            <a:extLst>
              <a:ext uri="{FF2B5EF4-FFF2-40B4-BE49-F238E27FC236}">
                <a16:creationId xmlns:a16="http://schemas.microsoft.com/office/drawing/2014/main" id="{4C8A4976-1755-7212-7B4B-3525D095FF48}"/>
              </a:ext>
            </a:extLst>
          </p:cNvPr>
          <p:cNvSpPr txBox="1"/>
          <p:nvPr/>
        </p:nvSpPr>
        <p:spPr>
          <a:xfrm>
            <a:off x="5557271" y="4119190"/>
            <a:ext cx="531531" cy="338554"/>
          </a:xfrm>
          <a:prstGeom prst="rect">
            <a:avLst/>
          </a:prstGeom>
          <a:noFill/>
        </p:spPr>
        <p:txBody>
          <a:bodyPr wrap="square" rtlCol="0">
            <a:spAutoFit/>
          </a:bodyPr>
          <a:lstStyle/>
          <a:p>
            <a:r>
              <a:rPr lang="en-US" altLang="zh-CN" sz="1600" dirty="0"/>
              <a:t>1</a:t>
            </a:r>
            <a:endParaRPr lang="zh-CN" altLang="en-US" sz="1600" dirty="0"/>
          </a:p>
        </p:txBody>
      </p:sp>
      <p:sp>
        <p:nvSpPr>
          <p:cNvPr id="12" name="文本框 11">
            <a:extLst>
              <a:ext uri="{FF2B5EF4-FFF2-40B4-BE49-F238E27FC236}">
                <a16:creationId xmlns:a16="http://schemas.microsoft.com/office/drawing/2014/main" id="{F0FB82D4-6233-6A61-7D1D-47733A4F21FB}"/>
              </a:ext>
            </a:extLst>
          </p:cNvPr>
          <p:cNvSpPr txBox="1"/>
          <p:nvPr/>
        </p:nvSpPr>
        <p:spPr>
          <a:xfrm>
            <a:off x="6124453" y="4104392"/>
            <a:ext cx="432670" cy="338554"/>
          </a:xfrm>
          <a:prstGeom prst="rect">
            <a:avLst/>
          </a:prstGeom>
          <a:noFill/>
        </p:spPr>
        <p:txBody>
          <a:bodyPr wrap="square" rtlCol="0">
            <a:spAutoFit/>
          </a:bodyPr>
          <a:lstStyle/>
          <a:p>
            <a:r>
              <a:rPr lang="en-US" altLang="zh-CN" sz="1600" dirty="0"/>
              <a:t>2</a:t>
            </a:r>
            <a:endParaRPr lang="zh-CN" altLang="en-US" sz="1600" dirty="0"/>
          </a:p>
        </p:txBody>
      </p:sp>
      <p:sp>
        <p:nvSpPr>
          <p:cNvPr id="13" name="文本框 12">
            <a:extLst>
              <a:ext uri="{FF2B5EF4-FFF2-40B4-BE49-F238E27FC236}">
                <a16:creationId xmlns:a16="http://schemas.microsoft.com/office/drawing/2014/main" id="{2A0A8F40-5207-AFC7-9D58-1BCF7BC46C55}"/>
              </a:ext>
            </a:extLst>
          </p:cNvPr>
          <p:cNvSpPr txBox="1"/>
          <p:nvPr/>
        </p:nvSpPr>
        <p:spPr>
          <a:xfrm>
            <a:off x="6750016" y="4099121"/>
            <a:ext cx="531531" cy="338554"/>
          </a:xfrm>
          <a:prstGeom prst="rect">
            <a:avLst/>
          </a:prstGeom>
          <a:noFill/>
        </p:spPr>
        <p:txBody>
          <a:bodyPr wrap="square" rtlCol="0">
            <a:spAutoFit/>
          </a:bodyPr>
          <a:lstStyle/>
          <a:p>
            <a:r>
              <a:rPr lang="en-US" altLang="zh-CN" sz="1600" dirty="0"/>
              <a:t>3</a:t>
            </a:r>
            <a:endParaRPr lang="zh-CN" altLang="en-US" sz="1600" dirty="0"/>
          </a:p>
        </p:txBody>
      </p:sp>
      <p:sp>
        <p:nvSpPr>
          <p:cNvPr id="14" name="文本框 13">
            <a:extLst>
              <a:ext uri="{FF2B5EF4-FFF2-40B4-BE49-F238E27FC236}">
                <a16:creationId xmlns:a16="http://schemas.microsoft.com/office/drawing/2014/main" id="{EA34A2DC-2F57-CE58-F985-7B1A069D1E78}"/>
              </a:ext>
            </a:extLst>
          </p:cNvPr>
          <p:cNvSpPr txBox="1"/>
          <p:nvPr/>
        </p:nvSpPr>
        <p:spPr>
          <a:xfrm>
            <a:off x="7301519" y="4119190"/>
            <a:ext cx="531531" cy="338554"/>
          </a:xfrm>
          <a:prstGeom prst="rect">
            <a:avLst/>
          </a:prstGeom>
          <a:noFill/>
        </p:spPr>
        <p:txBody>
          <a:bodyPr wrap="square" rtlCol="0">
            <a:spAutoFit/>
          </a:bodyPr>
          <a:lstStyle/>
          <a:p>
            <a:r>
              <a:rPr lang="en-US" altLang="zh-CN" sz="1600" dirty="0"/>
              <a:t>4</a:t>
            </a:r>
            <a:endParaRPr lang="zh-CN" altLang="en-US" sz="1600" dirty="0"/>
          </a:p>
        </p:txBody>
      </p:sp>
      <p:sp>
        <p:nvSpPr>
          <p:cNvPr id="15" name="文本框 14">
            <a:extLst>
              <a:ext uri="{FF2B5EF4-FFF2-40B4-BE49-F238E27FC236}">
                <a16:creationId xmlns:a16="http://schemas.microsoft.com/office/drawing/2014/main" id="{CEEB73F2-450C-7F6E-C541-5F67E692D5A1}"/>
              </a:ext>
            </a:extLst>
          </p:cNvPr>
          <p:cNvSpPr txBox="1"/>
          <p:nvPr/>
        </p:nvSpPr>
        <p:spPr>
          <a:xfrm>
            <a:off x="8005972" y="4119190"/>
            <a:ext cx="531531" cy="338554"/>
          </a:xfrm>
          <a:prstGeom prst="rect">
            <a:avLst/>
          </a:prstGeom>
          <a:noFill/>
        </p:spPr>
        <p:txBody>
          <a:bodyPr wrap="square" rtlCol="0">
            <a:spAutoFit/>
          </a:bodyPr>
          <a:lstStyle/>
          <a:p>
            <a:r>
              <a:rPr lang="en-US" altLang="zh-CN" sz="1600" dirty="0"/>
              <a:t>5</a:t>
            </a:r>
            <a:endParaRPr lang="zh-CN" altLang="en-US" sz="1600" dirty="0"/>
          </a:p>
        </p:txBody>
      </p:sp>
    </p:spTree>
    <p:extLst>
      <p:ext uri="{BB962C8B-B14F-4D97-AF65-F5344CB8AC3E}">
        <p14:creationId xmlns:p14="http://schemas.microsoft.com/office/powerpoint/2010/main" val="3646894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idx="4294967295"/>
          </p:nvPr>
        </p:nvSpPr>
        <p:spPr>
          <a:xfrm>
            <a:off x="339048" y="1492554"/>
            <a:ext cx="7849455" cy="3608387"/>
          </a:xfrm>
          <a:noFill/>
        </p:spPr>
        <p:txBody>
          <a:bodyPr>
            <a:normAutofit/>
          </a:bodyPr>
          <a:lstStyle/>
          <a:p>
            <a:pPr marL="204788" indent="-204788" algn="just">
              <a:lnSpc>
                <a:spcPct val="120000"/>
              </a:lnSpc>
              <a:spcBef>
                <a:spcPct val="50000"/>
              </a:spcBef>
              <a:buClr>
                <a:srgbClr val="9BBB59"/>
              </a:buClr>
              <a:buFont typeface="Wingdings 2" pitchFamily="18" charset="2"/>
              <a:buChar char=""/>
            </a:pPr>
            <a:r>
              <a:rPr lang="zh-CN" altLang="en-US" sz="2400" b="1" dirty="0">
                <a:latin typeface="黑体" panose="02010609060101010101" pitchFamily="49" charset="-122"/>
                <a:ea typeface="黑体" panose="02010609060101010101" pitchFamily="49" charset="-122"/>
              </a:rPr>
              <a:t>神经纤维在一次兴奋过程中，其兴奋性可发生周期性变化，包括</a:t>
            </a:r>
            <a:r>
              <a:rPr lang="zh-CN" altLang="en-US" sz="2400" b="1" dirty="0">
                <a:solidFill>
                  <a:srgbClr val="0033CC"/>
                </a:solidFill>
                <a:latin typeface="黑体" panose="02010609060101010101" pitchFamily="49" charset="-122"/>
                <a:ea typeface="黑体" panose="02010609060101010101" pitchFamily="49" charset="-122"/>
              </a:rPr>
              <a:t>绝对不应期</a:t>
            </a:r>
            <a:r>
              <a:rPr lang="zh-CN" altLang="en-US" sz="2400" b="1" dirty="0">
                <a:latin typeface="黑体" panose="02010609060101010101" pitchFamily="49" charset="-122"/>
                <a:ea typeface="黑体" panose="02010609060101010101" pitchFamily="49" charset="-122"/>
              </a:rPr>
              <a:t>、</a:t>
            </a:r>
            <a:r>
              <a:rPr lang="zh-CN" altLang="en-US" sz="2400" b="1" dirty="0">
                <a:solidFill>
                  <a:srgbClr val="0033CC"/>
                </a:solidFill>
                <a:latin typeface="黑体" panose="02010609060101010101" pitchFamily="49" charset="-122"/>
                <a:ea typeface="黑体" panose="02010609060101010101" pitchFamily="49" charset="-122"/>
              </a:rPr>
              <a:t>相对不应期</a:t>
            </a:r>
            <a:r>
              <a:rPr lang="zh-CN" altLang="en-US" sz="2400" b="1" dirty="0">
                <a:latin typeface="黑体" panose="02010609060101010101" pitchFamily="49" charset="-122"/>
                <a:ea typeface="黑体" panose="02010609060101010101" pitchFamily="49" charset="-122"/>
              </a:rPr>
              <a:t>、</a:t>
            </a:r>
            <a:r>
              <a:rPr lang="zh-CN" altLang="en-US" sz="2400" b="1" dirty="0">
                <a:solidFill>
                  <a:srgbClr val="0033CC"/>
                </a:solidFill>
                <a:latin typeface="黑体" panose="02010609060101010101" pitchFamily="49" charset="-122"/>
                <a:ea typeface="黑体" panose="02010609060101010101" pitchFamily="49" charset="-122"/>
              </a:rPr>
              <a:t>超常期</a:t>
            </a:r>
            <a:r>
              <a:rPr lang="zh-CN" altLang="en-US" sz="2400" b="1" dirty="0">
                <a:latin typeface="黑体" panose="02010609060101010101" pitchFamily="49" charset="-122"/>
                <a:ea typeface="黑体" panose="02010609060101010101" pitchFamily="49" charset="-122"/>
              </a:rPr>
              <a:t>和</a:t>
            </a:r>
            <a:r>
              <a:rPr lang="zh-CN" altLang="en-US" sz="2400" b="1" dirty="0">
                <a:solidFill>
                  <a:srgbClr val="0033CC"/>
                </a:solidFill>
                <a:latin typeface="黑体" panose="02010609060101010101" pitchFamily="49" charset="-122"/>
                <a:ea typeface="黑体" panose="02010609060101010101" pitchFamily="49" charset="-122"/>
              </a:rPr>
              <a:t>低常期</a:t>
            </a:r>
            <a:r>
              <a:rPr lang="zh-CN" altLang="en-US" sz="2400" b="1" dirty="0">
                <a:latin typeface="黑体" panose="02010609060101010101" pitchFamily="49" charset="-122"/>
                <a:ea typeface="黑体" panose="02010609060101010101" pitchFamily="49" charset="-122"/>
              </a:rPr>
              <a:t>。</a:t>
            </a:r>
          </a:p>
          <a:p>
            <a:pPr marL="204788" indent="-204788" algn="just">
              <a:lnSpc>
                <a:spcPct val="120000"/>
              </a:lnSpc>
              <a:spcBef>
                <a:spcPct val="50000"/>
              </a:spcBef>
              <a:buClr>
                <a:srgbClr val="9BBB59"/>
              </a:buClr>
              <a:buFont typeface="Wingdings 2" pitchFamily="18" charset="2"/>
              <a:buChar char=""/>
            </a:pPr>
            <a:r>
              <a:rPr lang="zh-CN" altLang="en-US" sz="2400" b="1" dirty="0">
                <a:latin typeface="黑体" panose="02010609060101010101" pitchFamily="49" charset="-122"/>
                <a:ea typeface="黑体" panose="02010609060101010101" pitchFamily="49" charset="-122"/>
              </a:rPr>
              <a:t>先给神经施加一个</a:t>
            </a:r>
            <a:r>
              <a:rPr lang="zh-CN" altLang="en-US" sz="2400" b="1" dirty="0">
                <a:solidFill>
                  <a:srgbClr val="000099"/>
                </a:solidFill>
                <a:latin typeface="黑体" panose="02010609060101010101" pitchFamily="49" charset="-122"/>
                <a:ea typeface="黑体" panose="02010609060101010101" pitchFamily="49" charset="-122"/>
              </a:rPr>
              <a:t>条件性刺激</a:t>
            </a:r>
            <a:r>
              <a:rPr lang="zh-CN" altLang="en-US" sz="2400" b="1" dirty="0">
                <a:latin typeface="黑体" panose="02010609060101010101" pitchFamily="49" charset="-122"/>
                <a:ea typeface="黑体" panose="02010609060101010101" pitchFamily="49" charset="-122"/>
              </a:rPr>
              <a:t>，引起神经兴奋，然后在前一兴奋过程的不同时相内给神经一个</a:t>
            </a:r>
            <a:r>
              <a:rPr lang="zh-CN" altLang="en-US" sz="2400" b="1" dirty="0">
                <a:solidFill>
                  <a:srgbClr val="000099"/>
                </a:solidFill>
                <a:latin typeface="黑体" panose="02010609060101010101" pitchFamily="49" charset="-122"/>
                <a:ea typeface="黑体" panose="02010609060101010101" pitchFamily="49" charset="-122"/>
              </a:rPr>
              <a:t>检验性刺激</a:t>
            </a:r>
            <a:r>
              <a:rPr lang="zh-CN" altLang="en-US" sz="2400" b="1" dirty="0">
                <a:latin typeface="黑体" panose="02010609060101010101" pitchFamily="49" charset="-122"/>
                <a:ea typeface="黑体" panose="02010609060101010101" pitchFamily="49" charset="-122"/>
              </a:rPr>
              <a:t>，检查神经对检验性刺激所作出的反应，来判断</a:t>
            </a:r>
            <a:r>
              <a:rPr lang="zh-CN" altLang="en-US" sz="2400" b="1" dirty="0">
                <a:solidFill>
                  <a:srgbClr val="993366"/>
                </a:solidFill>
                <a:latin typeface="黑体" panose="02010609060101010101" pitchFamily="49" charset="-122"/>
                <a:ea typeface="黑体" panose="02010609060101010101" pitchFamily="49" charset="-122"/>
              </a:rPr>
              <a:t>神经组织兴奋性的变化</a:t>
            </a:r>
            <a:r>
              <a:rPr lang="zh-CN" altLang="en-US" sz="2400" b="1" dirty="0">
                <a:latin typeface="黑体" panose="02010609060101010101" pitchFamily="49" charset="-122"/>
                <a:ea typeface="黑体" panose="02010609060101010101" pitchFamily="49" charset="-122"/>
              </a:rPr>
              <a:t>。</a:t>
            </a:r>
          </a:p>
        </p:txBody>
      </p:sp>
    </p:spTree>
    <p:extLst>
      <p:ext uri="{BB962C8B-B14F-4D97-AF65-F5344CB8AC3E}">
        <p14:creationId xmlns:p14="http://schemas.microsoft.com/office/powerpoint/2010/main" val="144959912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Grp="1" noChangeArrowheads="1"/>
          </p:cNvSpPr>
          <p:nvPr>
            <p:ph type="body" sz="half" idx="4294967295"/>
          </p:nvPr>
        </p:nvSpPr>
        <p:spPr>
          <a:xfrm>
            <a:off x="205483" y="914849"/>
            <a:ext cx="6296025" cy="4795838"/>
          </a:xfrm>
        </p:spPr>
        <p:txBody>
          <a:bodyPr>
            <a:noAutofit/>
          </a:bodyPr>
          <a:lstStyle/>
          <a:p>
            <a:pPr algn="just" eaLnBrk="1" hangingPunct="1">
              <a:lnSpc>
                <a:spcPct val="110000"/>
              </a:lnSpc>
              <a:spcBef>
                <a:spcPts val="600"/>
              </a:spcBef>
            </a:pPr>
            <a:r>
              <a:rPr lang="zh-CN" altLang="en-US" sz="2400" b="1" dirty="0">
                <a:latin typeface="黑体" panose="02010609060101010101" pitchFamily="49" charset="-122"/>
                <a:ea typeface="黑体" panose="02010609060101010101" pitchFamily="49" charset="-122"/>
              </a:rPr>
              <a:t>实验中所给条件性刺激和检验性刺激为两个</a:t>
            </a:r>
            <a:r>
              <a:rPr lang="zh-CN" altLang="en-US" sz="2400" b="1" dirty="0">
                <a:solidFill>
                  <a:srgbClr val="0033CC"/>
                </a:solidFill>
                <a:latin typeface="黑体" panose="02010609060101010101" pitchFamily="49" charset="-122"/>
                <a:ea typeface="黑体" panose="02010609060101010101" pitchFamily="49" charset="-122"/>
              </a:rPr>
              <a:t>参数完全相同</a:t>
            </a:r>
            <a:r>
              <a:rPr lang="zh-CN" altLang="en-US" sz="2400" b="1" dirty="0">
                <a:latin typeface="黑体" panose="02010609060101010101" pitchFamily="49" charset="-122"/>
                <a:ea typeface="黑体" panose="02010609060101010101" pitchFamily="49" charset="-122"/>
              </a:rPr>
              <a:t>的阈上刺激，在不同时间间隔内检查检验性刺激所引起的动作电位幅度的变化，来反映部分神经纤维兴奋性的变化规律</a:t>
            </a:r>
            <a:r>
              <a:rPr lang="en-US" altLang="zh-CN" sz="2400" b="1" dirty="0">
                <a:latin typeface="黑体" panose="02010609060101010101" pitchFamily="49" charset="-122"/>
                <a:ea typeface="黑体" panose="02010609060101010101" pitchFamily="49" charset="-122"/>
              </a:rPr>
              <a:t>:</a:t>
            </a:r>
          </a:p>
          <a:p>
            <a:pPr lvl="1" algn="just" eaLnBrk="1" hangingPunct="1">
              <a:lnSpc>
                <a:spcPct val="110000"/>
              </a:lnSpc>
              <a:spcBef>
                <a:spcPts val="1800"/>
              </a:spcBef>
            </a:pPr>
            <a:r>
              <a:rPr lang="zh-CN" altLang="en-US" b="1" dirty="0">
                <a:solidFill>
                  <a:srgbClr val="0033CC"/>
                </a:solidFill>
                <a:latin typeface="黑体" panose="02010609060101010101" pitchFamily="49" charset="-122"/>
                <a:ea typeface="黑体" panose="02010609060101010101" pitchFamily="49" charset="-122"/>
              </a:rPr>
              <a:t>相对不应期</a:t>
            </a:r>
            <a:r>
              <a:rPr lang="zh-CN" altLang="en-US" b="1" dirty="0">
                <a:latin typeface="黑体" panose="02010609060101010101" pitchFamily="49" charset="-122"/>
                <a:ea typeface="黑体" panose="02010609060101010101" pitchFamily="49" charset="-122"/>
              </a:rPr>
              <a:t>：检验性刺激引起的动作电位幅度开始减小时两刺激间的时间间隔。</a:t>
            </a:r>
          </a:p>
          <a:p>
            <a:pPr lvl="1" algn="just" eaLnBrk="1" hangingPunct="1">
              <a:lnSpc>
                <a:spcPct val="110000"/>
              </a:lnSpc>
              <a:spcBef>
                <a:spcPts val="600"/>
              </a:spcBef>
            </a:pPr>
            <a:r>
              <a:rPr lang="zh-CN" altLang="en-US" b="1" dirty="0">
                <a:solidFill>
                  <a:srgbClr val="0033CC"/>
                </a:solidFill>
                <a:latin typeface="黑体" panose="02010609060101010101" pitchFamily="49" charset="-122"/>
                <a:ea typeface="黑体" panose="02010609060101010101" pitchFamily="49" charset="-122"/>
              </a:rPr>
              <a:t>绝对不应期</a:t>
            </a:r>
            <a:r>
              <a:rPr lang="zh-CN" altLang="en-US" b="1" dirty="0">
                <a:latin typeface="黑体" panose="02010609060101010101" pitchFamily="49" charset="-122"/>
                <a:ea typeface="黑体" panose="02010609060101010101" pitchFamily="49" charset="-122"/>
              </a:rPr>
              <a:t>：检验性刺激引起的动作电位刚好消失（且增加刺激强度也不能使之产生）时两刺激间的时间间隔。</a:t>
            </a:r>
            <a:endParaRPr lang="en-US" altLang="zh-CN" b="1" dirty="0">
              <a:latin typeface="黑体" panose="02010609060101010101" pitchFamily="49" charset="-122"/>
              <a:ea typeface="黑体" panose="02010609060101010101" pitchFamily="49" charset="-122"/>
            </a:endParaRPr>
          </a:p>
        </p:txBody>
      </p:sp>
      <p:graphicFrame>
        <p:nvGraphicFramePr>
          <p:cNvPr id="11266" name="Object 2"/>
          <p:cNvGraphicFramePr>
            <a:graphicFrameLocks noGrp="1" noChangeAspect="1"/>
          </p:cNvGraphicFramePr>
          <p:nvPr>
            <p:ph sz="half" idx="4294967295"/>
            <p:extLst>
              <p:ext uri="{D42A27DB-BD31-4B8C-83A1-F6EECF244321}">
                <p14:modId xmlns:p14="http://schemas.microsoft.com/office/powerpoint/2010/main" val="1491286898"/>
              </p:ext>
            </p:extLst>
          </p:nvPr>
        </p:nvGraphicFramePr>
        <p:xfrm>
          <a:off x="6786708" y="573623"/>
          <a:ext cx="1671637" cy="4448175"/>
        </p:xfrm>
        <a:graphic>
          <a:graphicData uri="http://schemas.openxmlformats.org/presentationml/2006/ole">
            <mc:AlternateContent xmlns:mc="http://schemas.openxmlformats.org/markup-compatibility/2006">
              <mc:Choice xmlns:v="urn:schemas-microsoft-com:vml" Requires="v">
                <p:oleObj name="Image" r:id="rId3" imgW="5701587" imgH="15174603" progId="Photoshop.Image.7">
                  <p:embed/>
                </p:oleObj>
              </mc:Choice>
              <mc:Fallback>
                <p:oleObj name="Image" r:id="rId3" imgW="5701587" imgH="15174603" progId="Photoshop.Image.7">
                  <p:embed/>
                  <p:pic>
                    <p:nvPicPr>
                      <p:cNvPr id="1126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708" y="573623"/>
                        <a:ext cx="1671637" cy="4448175"/>
                      </a:xfrm>
                      <a:prstGeom prst="rect">
                        <a:avLst/>
                      </a:prstGeom>
                      <a:noFill/>
                      <a:ln>
                        <a:noFill/>
                      </a:ln>
                      <a:effectLst/>
                    </p:spPr>
                  </p:pic>
                </p:oleObj>
              </mc:Fallback>
            </mc:AlternateContent>
          </a:graphicData>
        </a:graphic>
      </p:graphicFrame>
      <p:sp>
        <p:nvSpPr>
          <p:cNvPr id="11269" name="Text Box 5"/>
          <p:cNvSpPr txBox="1">
            <a:spLocks noChangeArrowheads="1"/>
          </p:cNvSpPr>
          <p:nvPr/>
        </p:nvSpPr>
        <p:spPr bwMode="auto">
          <a:xfrm>
            <a:off x="6606541" y="5243729"/>
            <a:ext cx="18518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000" b="1" dirty="0">
                <a:latin typeface="黑体" panose="02010609060101010101" pitchFamily="49" charset="-122"/>
                <a:ea typeface="黑体" panose="02010609060101010101" pitchFamily="49" charset="-122"/>
              </a:rPr>
              <a:t>神经干兴奋性的周期性变化</a:t>
            </a:r>
          </a:p>
        </p:txBody>
      </p:sp>
    </p:spTree>
    <p:extLst>
      <p:ext uri="{BB962C8B-B14F-4D97-AF65-F5344CB8AC3E}">
        <p14:creationId xmlns:p14="http://schemas.microsoft.com/office/powerpoint/2010/main" val="6737222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71566" y="2525118"/>
            <a:ext cx="7308966" cy="3401704"/>
            <a:chOff x="782871" y="996168"/>
            <a:chExt cx="8818465" cy="4829918"/>
          </a:xfrm>
        </p:grpSpPr>
        <p:sp>
          <p:nvSpPr>
            <p:cNvPr id="5" name="TextBox 4"/>
            <p:cNvSpPr txBox="1"/>
            <p:nvPr/>
          </p:nvSpPr>
          <p:spPr>
            <a:xfrm>
              <a:off x="7010871" y="4973516"/>
              <a:ext cx="2590465" cy="638785"/>
            </a:xfrm>
            <a:prstGeom prst="rect">
              <a:avLst/>
            </a:prstGeom>
            <a:noFill/>
          </p:spPr>
          <p:txBody>
            <a:bodyPr wrap="none" rtlCol="0">
              <a:spAutoFit/>
            </a:bodyPr>
            <a:lstStyle/>
            <a:p>
              <a:r>
                <a:rPr lang="zh-CN" altLang="en-US" b="1" dirty="0">
                  <a:latin typeface="黑体" panose="02010609060101010101" pitchFamily="49" charset="-122"/>
                  <a:ea typeface="黑体" panose="02010609060101010101" pitchFamily="49" charset="-122"/>
                </a:rPr>
                <a:t>神经冲动传导速度</a:t>
              </a:r>
            </a:p>
          </p:txBody>
        </p:sp>
        <p:pic>
          <p:nvPicPr>
            <p:cNvPr id="4" name="图片 3"/>
            <p:cNvPicPr/>
            <p:nvPr/>
          </p:nvPicPr>
          <p:blipFill rotWithShape="1">
            <a:blip r:embed="rId3">
              <a:extLst>
                <a:ext uri="{28A0092B-C50C-407E-A947-70E740481C1C}">
                  <a14:useLocalDpi xmlns:a14="http://schemas.microsoft.com/office/drawing/2010/main" val="0"/>
                </a:ext>
              </a:extLst>
            </a:blip>
            <a:srcRect l="-4" r="31914"/>
            <a:stretch/>
          </p:blipFill>
          <p:spPr>
            <a:xfrm>
              <a:off x="782871" y="996168"/>
              <a:ext cx="6228000" cy="4829918"/>
            </a:xfrm>
            <a:prstGeom prst="rect">
              <a:avLst/>
            </a:prstGeom>
          </p:spPr>
        </p:pic>
        <p:cxnSp>
          <p:nvCxnSpPr>
            <p:cNvPr id="7" name="直接箭头连接符 6"/>
            <p:cNvCxnSpPr/>
            <p:nvPr/>
          </p:nvCxnSpPr>
          <p:spPr>
            <a:xfrm>
              <a:off x="2853754" y="3628148"/>
              <a:ext cx="4634" cy="1009464"/>
            </a:xfrm>
            <a:prstGeom prst="straightConnector1">
              <a:avLst/>
            </a:prstGeom>
            <a:ln w="25400">
              <a:solidFill>
                <a:srgbClr val="171EA9"/>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2667700" y="1191348"/>
              <a:ext cx="25629" cy="1005941"/>
            </a:xfrm>
            <a:prstGeom prst="straightConnector1">
              <a:avLst/>
            </a:prstGeom>
            <a:ln w="25400">
              <a:solidFill>
                <a:srgbClr val="171EA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667700" y="2197289"/>
              <a:ext cx="0" cy="2776226"/>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a:off x="2879410" y="4381144"/>
              <a:ext cx="58232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2148767" y="3641573"/>
              <a:ext cx="50631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463379" y="680534"/>
            <a:ext cx="7885796" cy="1667764"/>
          </a:xfrm>
          <a:prstGeom prst="rect">
            <a:avLst/>
          </a:prstGeom>
          <a:noFill/>
        </p:spPr>
        <p:txBody>
          <a:bodyPr wrap="square">
            <a:spAutoFit/>
          </a:bodyPr>
          <a:lstStyle/>
          <a:p>
            <a:pPr marL="204788" indent="-204788" algn="just">
              <a:lnSpc>
                <a:spcPct val="110000"/>
              </a:lnSpc>
              <a:spcBef>
                <a:spcPts val="900"/>
              </a:spcBef>
              <a:buClr>
                <a:srgbClr val="9BBB59"/>
              </a:buClr>
              <a:buFont typeface="Wingdings 2" pitchFamily="18" charset="2"/>
              <a:buChar char=""/>
            </a:pPr>
            <a:r>
              <a:rPr lang="zh-CN" altLang="en-US" sz="2400" b="1" dirty="0">
                <a:latin typeface="黑体" panose="02010609060101010101" pitchFamily="49" charset="-122"/>
                <a:ea typeface="黑体" panose="02010609060101010101" pitchFamily="49" charset="-122"/>
              </a:rPr>
              <a:t>动作电位在神经纤维上的传导有一定的速度。不同类型的神经纤维其传导速度各不相同，主要取决于神经纤维的</a:t>
            </a:r>
            <a:r>
              <a:rPr lang="zh-CN" altLang="en-US" sz="2400" b="1" dirty="0">
                <a:solidFill>
                  <a:srgbClr val="000099"/>
                </a:solidFill>
                <a:latin typeface="黑体" panose="02010609060101010101" pitchFamily="49" charset="-122"/>
                <a:ea typeface="黑体" panose="02010609060101010101" pitchFamily="49" charset="-122"/>
              </a:rPr>
              <a:t>直径、有无髓鞘、环境温度</a:t>
            </a:r>
            <a:r>
              <a:rPr lang="zh-CN" altLang="en-US" sz="2400" b="1" dirty="0">
                <a:latin typeface="黑体" panose="02010609060101010101" pitchFamily="49" charset="-122"/>
                <a:ea typeface="黑体" panose="02010609060101010101" pitchFamily="49" charset="-122"/>
              </a:rPr>
              <a:t>等因素，蛙类坐骨神经干的传导速度约为</a:t>
            </a:r>
            <a:r>
              <a:rPr lang="en-US" altLang="zh-CN" sz="2400" b="1" dirty="0">
                <a:solidFill>
                  <a:srgbClr val="7030A0"/>
                </a:solidFill>
                <a:latin typeface="黑体" panose="02010609060101010101" pitchFamily="49" charset="-122"/>
                <a:ea typeface="黑体" panose="02010609060101010101" pitchFamily="49" charset="-122"/>
              </a:rPr>
              <a:t>35 ~ 40 m/s </a:t>
            </a:r>
            <a:r>
              <a:rPr lang="zh-CN" altLang="en-US" sz="2400" b="1" dirty="0">
                <a:latin typeface="黑体" panose="02010609060101010101" pitchFamily="49" charset="-122"/>
                <a:ea typeface="黑体" panose="02010609060101010101" pitchFamily="49" charset="-122"/>
              </a:rPr>
              <a:t>。</a:t>
            </a:r>
          </a:p>
        </p:txBody>
      </p:sp>
    </p:spTree>
    <p:extLst>
      <p:ext uri="{BB962C8B-B14F-4D97-AF65-F5344CB8AC3E}">
        <p14:creationId xmlns:p14="http://schemas.microsoft.com/office/powerpoint/2010/main" val="3034120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a:extLst>
              <a:ext uri="{FF2B5EF4-FFF2-40B4-BE49-F238E27FC236}">
                <a16:creationId xmlns:a16="http://schemas.microsoft.com/office/drawing/2014/main" id="{00E0ECE3-3B87-47EB-9D6B-DB814296EC4A}"/>
              </a:ext>
            </a:extLst>
          </p:cNvPr>
          <p:cNvSpPr>
            <a:spLocks noGrp="1"/>
          </p:cNvSpPr>
          <p:nvPr>
            <p:ph idx="1"/>
          </p:nvPr>
        </p:nvSpPr>
        <p:spPr>
          <a:xfrm>
            <a:off x="240662" y="562361"/>
            <a:ext cx="8241657" cy="2982223"/>
          </a:xfrm>
        </p:spPr>
        <p:txBody>
          <a:bodyPr>
            <a:noAutofit/>
          </a:bodyPr>
          <a:lstStyle/>
          <a:p>
            <a:pPr algn="just">
              <a:lnSpc>
                <a:spcPct val="110000"/>
              </a:lnSpc>
              <a:spcBef>
                <a:spcPts val="900"/>
              </a:spcBef>
            </a:pPr>
            <a:r>
              <a:rPr lang="zh-CN" altLang="en-US" sz="2400" b="1" dirty="0">
                <a:latin typeface="黑体" panose="02010609060101010101" pitchFamily="49" charset="-122"/>
                <a:ea typeface="黑体" panose="02010609060101010101" pitchFamily="49" charset="-122"/>
              </a:rPr>
              <a:t>当肌肉受到一个阈上强度的刺激时，爆发一次</a:t>
            </a:r>
            <a:r>
              <a:rPr lang="zh-CN" altLang="en-US" sz="2400" b="1" dirty="0">
                <a:solidFill>
                  <a:srgbClr val="660066"/>
                </a:solidFill>
                <a:latin typeface="黑体" panose="02010609060101010101" pitchFamily="49" charset="-122"/>
                <a:ea typeface="黑体" panose="02010609060101010101" pitchFamily="49" charset="-122"/>
              </a:rPr>
              <a:t>动作电位</a:t>
            </a:r>
            <a:r>
              <a:rPr lang="zh-CN" altLang="en-US" sz="2400" b="1" dirty="0">
                <a:latin typeface="黑体" panose="02010609060101010101" pitchFamily="49" charset="-122"/>
                <a:ea typeface="黑体" panose="02010609060101010101" pitchFamily="49" charset="-122"/>
              </a:rPr>
              <a:t>，迅速发生一次收缩反应，叫</a:t>
            </a:r>
            <a:r>
              <a:rPr lang="zh-CN" altLang="en-US" sz="2400" b="1" dirty="0">
                <a:solidFill>
                  <a:srgbClr val="006600"/>
                </a:solidFill>
                <a:latin typeface="黑体" panose="02010609060101010101" pitchFamily="49" charset="-122"/>
                <a:ea typeface="黑体" panose="02010609060101010101" pitchFamily="49" charset="-122"/>
              </a:rPr>
              <a:t>单收缩</a:t>
            </a:r>
            <a:r>
              <a:rPr lang="zh-CN" altLang="en-US" sz="2400" b="1" dirty="0">
                <a:latin typeface="黑体" panose="02010609060101010101" pitchFamily="49" charset="-122"/>
                <a:ea typeface="黑体" panose="02010609060101010101" pitchFamily="49" charset="-122"/>
              </a:rPr>
              <a:t>。单收缩曲线分为</a:t>
            </a:r>
            <a:r>
              <a:rPr lang="zh-CN" altLang="en-US" sz="2400" b="1" dirty="0">
                <a:solidFill>
                  <a:srgbClr val="3A22C8"/>
                </a:solidFill>
                <a:latin typeface="黑体" panose="02010609060101010101" pitchFamily="49" charset="-122"/>
                <a:ea typeface="黑体" panose="02010609060101010101" pitchFamily="49" charset="-122"/>
              </a:rPr>
              <a:t>潜伏期、收缩期、舒张期</a:t>
            </a:r>
            <a:r>
              <a:rPr lang="zh-CN" altLang="en-US" sz="2400" b="1" dirty="0">
                <a:latin typeface="黑体" panose="02010609060101010101" pitchFamily="49" charset="-122"/>
                <a:ea typeface="黑体" panose="02010609060101010101" pitchFamily="49" charset="-122"/>
              </a:rPr>
              <a:t>三个时期。</a:t>
            </a:r>
            <a:endParaRPr lang="en-US" altLang="zh-CN" sz="2400" b="1" dirty="0">
              <a:latin typeface="黑体" panose="02010609060101010101" pitchFamily="49" charset="-122"/>
              <a:ea typeface="黑体" panose="02010609060101010101" pitchFamily="49" charset="-122"/>
            </a:endParaRPr>
          </a:p>
          <a:p>
            <a:pPr algn="just">
              <a:lnSpc>
                <a:spcPct val="110000"/>
              </a:lnSpc>
              <a:spcBef>
                <a:spcPts val="900"/>
              </a:spcBef>
            </a:pPr>
            <a:r>
              <a:rPr lang="zh-CN" altLang="en-US" sz="2400" b="1" dirty="0">
                <a:latin typeface="黑体" panose="02010609060101010101" pitchFamily="49" charset="-122"/>
                <a:ea typeface="黑体" panose="02010609060101010101" pitchFamily="49" charset="-122"/>
              </a:rPr>
              <a:t>在一定范围内，刺激的强度和频率会影响到肌肉收缩的幅度和各单收缩曲线之间的关系。</a:t>
            </a:r>
            <a:endParaRPr lang="en-US" altLang="zh-CN" sz="2400" b="1" dirty="0">
              <a:latin typeface="黑体" panose="02010609060101010101" pitchFamily="49" charset="-122"/>
              <a:ea typeface="黑体" panose="02010609060101010101" pitchFamily="49" charset="-122"/>
            </a:endParaRPr>
          </a:p>
          <a:p>
            <a:pPr algn="just">
              <a:lnSpc>
                <a:spcPct val="110000"/>
              </a:lnSpc>
              <a:spcBef>
                <a:spcPts val="900"/>
              </a:spcBef>
            </a:pPr>
            <a:r>
              <a:rPr lang="zh-CN" altLang="en-US" sz="2400" b="1" dirty="0">
                <a:latin typeface="黑体" panose="02010609060101010101" pitchFamily="49" charset="-122"/>
                <a:ea typeface="黑体" panose="02010609060101010101" pitchFamily="49" charset="-122"/>
              </a:rPr>
              <a:t>在一定范围内，肌肉收缩的幅度随刺激强度的增加而增大。</a:t>
            </a:r>
            <a:endParaRPr lang="en-US" altLang="zh-CN" sz="2400" b="1" dirty="0">
              <a:latin typeface="黑体" panose="02010609060101010101" pitchFamily="49" charset="-122"/>
              <a:ea typeface="黑体" panose="02010609060101010101" pitchFamily="49" charset="-122"/>
            </a:endParaRPr>
          </a:p>
          <a:p>
            <a:pPr algn="just">
              <a:lnSpc>
                <a:spcPct val="110000"/>
              </a:lnSpc>
              <a:spcBef>
                <a:spcPts val="900"/>
              </a:spcBef>
            </a:pPr>
            <a:endParaRPr lang="zh-CN" altLang="en-US" sz="2400" b="1" dirty="0">
              <a:latin typeface="黑体" panose="02010609060101010101" pitchFamily="49" charset="-122"/>
              <a:ea typeface="黑体" panose="02010609060101010101" pitchFamily="49" charset="-122"/>
            </a:endParaRPr>
          </a:p>
        </p:txBody>
      </p:sp>
      <p:graphicFrame>
        <p:nvGraphicFramePr>
          <p:cNvPr id="3" name="对象 2">
            <a:extLst>
              <a:ext uri="{FF2B5EF4-FFF2-40B4-BE49-F238E27FC236}">
                <a16:creationId xmlns:a16="http://schemas.microsoft.com/office/drawing/2014/main" id="{D2865502-4596-44F6-3A07-CCFC222EBFF5}"/>
              </a:ext>
            </a:extLst>
          </p:cNvPr>
          <p:cNvGraphicFramePr>
            <a:graphicFrameLocks noChangeAspect="1"/>
          </p:cNvGraphicFramePr>
          <p:nvPr>
            <p:extLst>
              <p:ext uri="{D42A27DB-BD31-4B8C-83A1-F6EECF244321}">
                <p14:modId xmlns:p14="http://schemas.microsoft.com/office/powerpoint/2010/main" val="3896124303"/>
              </p:ext>
            </p:extLst>
          </p:nvPr>
        </p:nvGraphicFramePr>
        <p:xfrm>
          <a:off x="240662" y="3694101"/>
          <a:ext cx="1987586" cy="1809934"/>
        </p:xfrm>
        <a:graphic>
          <a:graphicData uri="http://schemas.openxmlformats.org/presentationml/2006/ole">
            <mc:AlternateContent xmlns:mc="http://schemas.openxmlformats.org/markup-compatibility/2006">
              <mc:Choice xmlns:v="urn:schemas-microsoft-com:vml" Requires="v">
                <p:oleObj name="Image" r:id="rId3" imgW="17015873" imgH="15111111" progId="Photoshop.Image.7">
                  <p:embed/>
                </p:oleObj>
              </mc:Choice>
              <mc:Fallback>
                <p:oleObj name="Image" r:id="rId3" imgW="17015873" imgH="15111111" progId="Photoshop.Image.7">
                  <p:embed/>
                  <p:pic>
                    <p:nvPicPr>
                      <p:cNvPr id="5" name="对象 4">
                        <a:extLst>
                          <a:ext uri="{FF2B5EF4-FFF2-40B4-BE49-F238E27FC236}">
                            <a16:creationId xmlns:a16="http://schemas.microsoft.com/office/drawing/2014/main" id="{9C843E02-1BBE-4C52-BDA2-4AFC856CA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62" y="3694101"/>
                        <a:ext cx="1987586" cy="1809934"/>
                      </a:xfrm>
                      <a:prstGeom prst="rect">
                        <a:avLst/>
                      </a:prstGeom>
                      <a:noFill/>
                      <a:ln>
                        <a:noFill/>
                      </a:ln>
                      <a:effectLst/>
                    </p:spPr>
                  </p:pic>
                </p:oleObj>
              </mc:Fallback>
            </mc:AlternateContent>
          </a:graphicData>
        </a:graphic>
      </p:graphicFrame>
      <p:graphicFrame>
        <p:nvGraphicFramePr>
          <p:cNvPr id="4" name="对象 3">
            <a:extLst>
              <a:ext uri="{FF2B5EF4-FFF2-40B4-BE49-F238E27FC236}">
                <a16:creationId xmlns:a16="http://schemas.microsoft.com/office/drawing/2014/main" id="{36863070-0652-2A18-F293-1699B3EDDBD2}"/>
              </a:ext>
            </a:extLst>
          </p:cNvPr>
          <p:cNvGraphicFramePr>
            <a:graphicFrameLocks noChangeAspect="1"/>
          </p:cNvGraphicFramePr>
          <p:nvPr>
            <p:extLst>
              <p:ext uri="{D42A27DB-BD31-4B8C-83A1-F6EECF244321}">
                <p14:modId xmlns:p14="http://schemas.microsoft.com/office/powerpoint/2010/main" val="1707998354"/>
              </p:ext>
            </p:extLst>
          </p:nvPr>
        </p:nvGraphicFramePr>
        <p:xfrm>
          <a:off x="2451738" y="3697576"/>
          <a:ext cx="2032622" cy="1785927"/>
        </p:xfrm>
        <a:graphic>
          <a:graphicData uri="http://schemas.openxmlformats.org/presentationml/2006/ole">
            <mc:AlternateContent xmlns:mc="http://schemas.openxmlformats.org/markup-compatibility/2006">
              <mc:Choice xmlns:v="urn:schemas-microsoft-com:vml" Requires="v">
                <p:oleObj name="Image" r:id="rId5" imgW="19885714" imgH="17650794" progId="Photoshop.Image.7">
                  <p:embed/>
                </p:oleObj>
              </mc:Choice>
              <mc:Fallback>
                <p:oleObj name="Image" r:id="rId5" imgW="19885714" imgH="17650794" progId="Photoshop.Image.7">
                  <p:embed/>
                  <p:pic>
                    <p:nvPicPr>
                      <p:cNvPr id="6" name="对象 5">
                        <a:extLst>
                          <a:ext uri="{FF2B5EF4-FFF2-40B4-BE49-F238E27FC236}">
                            <a16:creationId xmlns:a16="http://schemas.microsoft.com/office/drawing/2014/main" id="{2A06CEEC-E56F-48C1-8D8F-884E9F44E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1738" y="3697576"/>
                        <a:ext cx="2032622" cy="1785927"/>
                      </a:xfrm>
                      <a:prstGeom prst="rect">
                        <a:avLst/>
                      </a:prstGeom>
                      <a:noFill/>
                      <a:ln>
                        <a:noFill/>
                      </a:ln>
                      <a:effectLst/>
                    </p:spPr>
                  </p:pic>
                </p:oleObj>
              </mc:Fallback>
            </mc:AlternateContent>
          </a:graphicData>
        </a:graphic>
      </p:graphicFrame>
      <p:graphicFrame>
        <p:nvGraphicFramePr>
          <p:cNvPr id="6" name="对象 5">
            <a:extLst>
              <a:ext uri="{FF2B5EF4-FFF2-40B4-BE49-F238E27FC236}">
                <a16:creationId xmlns:a16="http://schemas.microsoft.com/office/drawing/2014/main" id="{0322DBE9-F2BE-32F8-1201-E99F9B67BA70}"/>
              </a:ext>
            </a:extLst>
          </p:cNvPr>
          <p:cNvGraphicFramePr>
            <a:graphicFrameLocks noChangeAspect="1"/>
          </p:cNvGraphicFramePr>
          <p:nvPr>
            <p:extLst>
              <p:ext uri="{D42A27DB-BD31-4B8C-83A1-F6EECF244321}">
                <p14:modId xmlns:p14="http://schemas.microsoft.com/office/powerpoint/2010/main" val="3220950325"/>
              </p:ext>
            </p:extLst>
          </p:nvPr>
        </p:nvGraphicFramePr>
        <p:xfrm>
          <a:off x="4662815" y="3709672"/>
          <a:ext cx="1987586" cy="1797453"/>
        </p:xfrm>
        <a:graphic>
          <a:graphicData uri="http://schemas.openxmlformats.org/presentationml/2006/ole">
            <mc:AlternateContent xmlns:mc="http://schemas.openxmlformats.org/markup-compatibility/2006">
              <mc:Choice xmlns:v="urn:schemas-microsoft-com:vml" Requires="v">
                <p:oleObj name="Image" r:id="rId7" imgW="16076190" imgH="15136508" progId="Photoshop.Image.7">
                  <p:embed/>
                </p:oleObj>
              </mc:Choice>
              <mc:Fallback>
                <p:oleObj name="Image" r:id="rId7" imgW="16076190" imgH="15136508" progId="Photoshop.Image.7">
                  <p:embed/>
                  <p:pic>
                    <p:nvPicPr>
                      <p:cNvPr id="7" name="对象 6">
                        <a:extLst>
                          <a:ext uri="{FF2B5EF4-FFF2-40B4-BE49-F238E27FC236}">
                            <a16:creationId xmlns:a16="http://schemas.microsoft.com/office/drawing/2014/main" id="{1C07513D-1EDD-4A4E-8A4C-3CFC94E9B6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2815" y="3709672"/>
                        <a:ext cx="1987586" cy="1797453"/>
                      </a:xfrm>
                      <a:prstGeom prst="rect">
                        <a:avLst/>
                      </a:prstGeom>
                      <a:noFill/>
                      <a:ln>
                        <a:noFill/>
                      </a:ln>
                      <a:effectLst/>
                    </p:spPr>
                  </p:pic>
                </p:oleObj>
              </mc:Fallback>
            </mc:AlternateContent>
          </a:graphicData>
        </a:graphic>
      </p:graphicFrame>
      <p:graphicFrame>
        <p:nvGraphicFramePr>
          <p:cNvPr id="7" name="对象 6">
            <a:extLst>
              <a:ext uri="{FF2B5EF4-FFF2-40B4-BE49-F238E27FC236}">
                <a16:creationId xmlns:a16="http://schemas.microsoft.com/office/drawing/2014/main" id="{5FADE93F-124A-22A4-7B85-F3099C248CB8}"/>
              </a:ext>
            </a:extLst>
          </p:cNvPr>
          <p:cNvGraphicFramePr>
            <a:graphicFrameLocks noChangeAspect="1"/>
          </p:cNvGraphicFramePr>
          <p:nvPr>
            <p:extLst>
              <p:ext uri="{D42A27DB-BD31-4B8C-83A1-F6EECF244321}">
                <p14:modId xmlns:p14="http://schemas.microsoft.com/office/powerpoint/2010/main" val="1179277457"/>
              </p:ext>
            </p:extLst>
          </p:nvPr>
        </p:nvGraphicFramePr>
        <p:xfrm>
          <a:off x="6873891" y="3694101"/>
          <a:ext cx="2032622" cy="1789402"/>
        </p:xfrm>
        <a:graphic>
          <a:graphicData uri="http://schemas.openxmlformats.org/presentationml/2006/ole">
            <mc:AlternateContent xmlns:mc="http://schemas.openxmlformats.org/markup-compatibility/2006">
              <mc:Choice xmlns:v="urn:schemas-microsoft-com:vml" Requires="v">
                <p:oleObj name="Image" r:id="rId9" imgW="15847619" imgH="14526984" progId="Photoshop.Image.7">
                  <p:embed/>
                </p:oleObj>
              </mc:Choice>
              <mc:Fallback>
                <p:oleObj name="Image" r:id="rId9" imgW="15847619" imgH="14526984" progId="Photoshop.Image.7">
                  <p:embed/>
                  <p:pic>
                    <p:nvPicPr>
                      <p:cNvPr id="8" name="对象 7">
                        <a:extLst>
                          <a:ext uri="{FF2B5EF4-FFF2-40B4-BE49-F238E27FC236}">
                            <a16:creationId xmlns:a16="http://schemas.microsoft.com/office/drawing/2014/main" id="{8741D207-61C2-4439-B2D7-EF69614E68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3891" y="3694101"/>
                        <a:ext cx="2032622" cy="178940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34984702"/>
      </p:ext>
    </p:extLst>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聚合">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实验10胰岛素对小鼠血糖的影响</Template>
  <TotalTime>5229</TotalTime>
  <Words>3210</Words>
  <Application>Microsoft Office PowerPoint</Application>
  <PresentationFormat>全屏显示(4:3)</PresentationFormat>
  <Paragraphs>213</Paragraphs>
  <Slides>40</Slides>
  <Notes>26</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40</vt:i4>
      </vt:variant>
    </vt:vector>
  </HeadingPairs>
  <TitlesOfParts>
    <vt:vector size="53" baseType="lpstr">
      <vt:lpstr>等线</vt:lpstr>
      <vt:lpstr>黑体</vt:lpstr>
      <vt:lpstr>宋体</vt:lpstr>
      <vt:lpstr>Arial</vt:lpstr>
      <vt:lpstr>Constantia</vt:lpstr>
      <vt:lpstr>Lucida Sans Unicode</vt:lpstr>
      <vt:lpstr>Times New Roman</vt:lpstr>
      <vt:lpstr>Verdana</vt:lpstr>
      <vt:lpstr>Wingdings</vt:lpstr>
      <vt:lpstr>Wingdings 2</vt:lpstr>
      <vt:lpstr>Wingdings 3</vt:lpstr>
      <vt:lpstr>聚合</vt:lpstr>
      <vt:lpstr>Image</vt:lpstr>
      <vt:lpstr>实验1：坐骨神经－腓肠肌标本的制备 实验2：骨骼肌单收缩的分析        骨骼肌收缩的总和与强直收缩 实验3：神经干复合动作电位的观察与记录        神经冲动传导速度的测定        神经干不应期的测定</vt:lpstr>
      <vt:lpstr>I  基本实验原理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实验1：坐骨神经－腓肠肌标本的制备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实验2：骨骼肌单收缩的分析        骨骼肌收缩的总和与强直收缩     </vt:lpstr>
      <vt:lpstr>PowerPoint 演示文稿</vt:lpstr>
      <vt:lpstr>PowerPoint 演示文稿</vt:lpstr>
      <vt:lpstr>PowerPoint 演示文稿</vt:lpstr>
      <vt:lpstr>生理记录系统常见问题及处理方法：</vt:lpstr>
      <vt:lpstr>实验3：神经干复合动作电位的观察与记录        神经冲动传导速度的测定        神经干不应期的测定</vt:lpstr>
      <vt:lpstr>PowerPoint 演示文稿</vt:lpstr>
      <vt:lpstr>PowerPoint 演示文稿</vt:lpstr>
      <vt:lpstr>PowerPoint 演示文稿</vt:lpstr>
      <vt:lpstr>PowerPoint 演示文稿</vt:lpstr>
      <vt:lpstr>PowerPoint 演示文稿</vt:lpstr>
      <vt:lpstr>选作实验内容</vt:lpstr>
      <vt:lpstr>PowerPoint 演示文稿</vt:lpstr>
      <vt:lpstr>VII 注意事项</vt:lpstr>
      <vt:lpstr>VIII 思考与探索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实验 1-2  坐骨神经－腓肠肌标本的制备           骨骼肌单收缩的分析           骨骼肌收缩的总和与强直收缩</dc:title>
  <dc:creator>Xiang Wei</dc:creator>
  <cp:lastModifiedBy>Yishi Lyu</cp:lastModifiedBy>
  <cp:revision>509</cp:revision>
  <dcterms:created xsi:type="dcterms:W3CDTF">2021-03-11T14:23:22Z</dcterms:created>
  <dcterms:modified xsi:type="dcterms:W3CDTF">2025-11-23T08:22:13Z</dcterms:modified>
</cp:coreProperties>
</file>